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slide" Target="slides/slide55.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1f5df4af63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1f5df4af63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1f5df4af63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21f5df4af63_2_1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20a4c8b3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20a4c8b3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20ab80cb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20ab80cb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20a4c8b39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20a4c8b39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20a4c8b39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20a4c8b39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20a4c8b39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20a4c8b39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20a4c8b39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20a4c8b39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1fc719be3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fr">
                <a:solidFill>
                  <a:schemeClr val="dk1"/>
                </a:solidFill>
              </a:rPr>
              <a:t>In this exercise, I will construct a linear regression model using the least squares method to visualize the air temperatures over a yearly timeframe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457200" rtl="0" algn="l">
              <a:lnSpc>
                <a:spcPct val="115000"/>
              </a:lnSpc>
              <a:spcBef>
                <a:spcPts val="0"/>
              </a:spcBef>
              <a:spcAft>
                <a:spcPts val="0"/>
              </a:spcAft>
              <a:buNone/>
            </a:pPr>
            <a:r>
              <a:rPr lang="fr">
                <a:solidFill>
                  <a:schemeClr val="dk1"/>
                </a:solidFill>
              </a:rPr>
              <a:t>18. This code is like opening a toolbox that has different tools in it that you can use to work with data, create pictures, and build a special type of math model called a linear regression model. It's like getting ready to do a project and making sure you have all the tools you need to do it.</a:t>
            </a:r>
            <a:endParaRPr>
              <a:solidFill>
                <a:schemeClr val="dk1"/>
              </a:solidFill>
            </a:endParaRPr>
          </a:p>
          <a:p>
            <a:pPr indent="0" lvl="0" marL="457200" rtl="0" algn="l">
              <a:lnSpc>
                <a:spcPct val="115000"/>
              </a:lnSpc>
              <a:spcBef>
                <a:spcPts val="0"/>
              </a:spcBef>
              <a:spcAft>
                <a:spcPts val="0"/>
              </a:spcAft>
              <a:buNone/>
            </a:pPr>
            <a:r>
              <a:rPr b="1" lang="fr">
                <a:solidFill>
                  <a:schemeClr val="dk1"/>
                </a:solidFill>
              </a:rPr>
              <a:t>Pandas (as "pd"), a library for data manipulation and analysis</a:t>
            </a:r>
            <a:endParaRPr b="1">
              <a:solidFill>
                <a:schemeClr val="dk1"/>
              </a:solidFill>
            </a:endParaRPr>
          </a:p>
          <a:p>
            <a:pPr indent="0" lvl="0" marL="457200" rtl="0" algn="l">
              <a:lnSpc>
                <a:spcPct val="115000"/>
              </a:lnSpc>
              <a:spcBef>
                <a:spcPts val="0"/>
              </a:spcBef>
              <a:spcAft>
                <a:spcPts val="0"/>
              </a:spcAft>
              <a:buNone/>
            </a:pPr>
            <a:r>
              <a:rPr b="1" lang="fr">
                <a:solidFill>
                  <a:schemeClr val="dk1"/>
                </a:solidFill>
              </a:rPr>
              <a:t>Matplotlib.pyplot (as "plt"), a library for data visualizati</a:t>
            </a:r>
            <a:r>
              <a:rPr b="1" lang="fr">
                <a:solidFill>
                  <a:schemeClr val="dk1"/>
                </a:solidFill>
              </a:rPr>
              <a:t>on</a:t>
            </a:r>
            <a:endParaRPr b="1">
              <a:solidFill>
                <a:schemeClr val="dk1"/>
              </a:solidFill>
            </a:endParaRPr>
          </a:p>
          <a:p>
            <a:pPr indent="0" lvl="0" marL="457200" rtl="0" algn="l">
              <a:lnSpc>
                <a:spcPct val="115000"/>
              </a:lnSpc>
              <a:spcBef>
                <a:spcPts val="0"/>
              </a:spcBef>
              <a:spcAft>
                <a:spcPts val="0"/>
              </a:spcAft>
              <a:buNone/>
            </a:pPr>
            <a:r>
              <a:rPr b="1" lang="fr">
                <a:solidFill>
                  <a:schemeClr val="dk1"/>
                </a:solidFill>
              </a:rPr>
              <a:t>LinearRegression from scikit-learn's linear_model module, a library for building linear regression models</a:t>
            </a:r>
            <a:endParaRPr b="1">
              <a:solidFill>
                <a:schemeClr val="dk1"/>
              </a:solidFill>
            </a:endParaRPr>
          </a:p>
          <a:p>
            <a:pPr indent="0" lvl="0" marL="457200" rtl="0" algn="l">
              <a:lnSpc>
                <a:spcPct val="115000"/>
              </a:lnSpc>
              <a:spcBef>
                <a:spcPts val="0"/>
              </a:spcBef>
              <a:spcAft>
                <a:spcPts val="0"/>
              </a:spcAft>
              <a:buNone/>
            </a:pPr>
            <a:r>
              <a:t/>
            </a:r>
            <a:endParaRPr b="1">
              <a:solidFill>
                <a:schemeClr val="dk1"/>
              </a:solidFill>
            </a:endParaRPr>
          </a:p>
          <a:p>
            <a:pPr indent="0" lvl="0" marL="457200" rtl="0" algn="l">
              <a:lnSpc>
                <a:spcPct val="115000"/>
              </a:lnSpc>
              <a:spcBef>
                <a:spcPts val="0"/>
              </a:spcBef>
              <a:spcAft>
                <a:spcPts val="0"/>
              </a:spcAft>
              <a:buNone/>
            </a:pPr>
            <a:r>
              <a:rPr b="1" lang="fr">
                <a:solidFill>
                  <a:schemeClr val="dk1"/>
                </a:solidFill>
              </a:rPr>
              <a:t>19.  This code reads will read our files  'synth_temp.csv', which has some data in it. It then puts that data into a special type of table called a DataFrame that makes it easy to work with the data in Python.</a:t>
            </a:r>
            <a:endParaRPr b="1">
              <a:solidFill>
                <a:schemeClr val="dk1"/>
              </a:solidFill>
            </a:endParaRPr>
          </a:p>
          <a:p>
            <a:pPr indent="0" lvl="0" marL="457200" rtl="0" algn="l">
              <a:lnSpc>
                <a:spcPct val="115000"/>
              </a:lnSpc>
              <a:spcBef>
                <a:spcPts val="0"/>
              </a:spcBef>
              <a:spcAft>
                <a:spcPts val="0"/>
              </a:spcAft>
              <a:buNone/>
            </a:pPr>
            <a:r>
              <a:t/>
            </a:r>
            <a:endParaRPr b="1">
              <a:solidFill>
                <a:schemeClr val="dk1"/>
              </a:solidFill>
            </a:endParaRPr>
          </a:p>
          <a:p>
            <a:pPr indent="0" lvl="0" marL="457200" rtl="0" algn="l">
              <a:lnSpc>
                <a:spcPct val="115000"/>
              </a:lnSpc>
              <a:spcBef>
                <a:spcPts val="0"/>
              </a:spcBef>
              <a:spcAft>
                <a:spcPts val="0"/>
              </a:spcAft>
              <a:buNone/>
            </a:pPr>
            <a:r>
              <a:rPr b="1" lang="fr">
                <a:solidFill>
                  <a:schemeClr val="dk1"/>
                </a:solidFill>
              </a:rPr>
              <a:t>20.code selects and manipulates a table of data to calculate average temperatures for each year starting from 1902. It adds a "Year" column and renames the temperature column before displaying the resulting table.</a:t>
            </a:r>
            <a:endParaRPr b="1">
              <a:solidFill>
                <a:schemeClr val="dk1"/>
              </a:solidFill>
            </a:endParaRPr>
          </a:p>
        </p:txBody>
      </p:sp>
      <p:sp>
        <p:nvSpPr>
          <p:cNvPr id="229" name="Google Shape;229;g21fc719be38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1fc719be3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1fc719be3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21. This code creates a line that best represents the relationship between the "Year" and "AvTemp" columns in a DataFrame using linear regression. It then calculates how well the line fits the data.</a:t>
            </a:r>
            <a:endParaRPr b="1"/>
          </a:p>
          <a:p>
            <a:pPr indent="0" lvl="0" marL="0" rtl="0" algn="l">
              <a:spcBef>
                <a:spcPts val="0"/>
              </a:spcBef>
              <a:spcAft>
                <a:spcPts val="0"/>
              </a:spcAft>
              <a:buNone/>
            </a:pPr>
            <a:r>
              <a:t/>
            </a:r>
            <a:endParaRPr/>
          </a:p>
          <a:p>
            <a:pPr indent="0" lvl="0" marL="0" rtl="0" algn="l">
              <a:spcBef>
                <a:spcPts val="0"/>
              </a:spcBef>
              <a:spcAft>
                <a:spcPts val="0"/>
              </a:spcAft>
              <a:buNone/>
            </a:pPr>
            <a:r>
              <a:rPr lang="fr"/>
              <a:t> this code constructs and fits a linear regression model to the data, and prints out some basic information about the model, including its slope, intercept, and R-squared value. The R-squared value gives an indication of how well the linear model fits the data, with a value of 1 indicating a perfect fit and a value of 0 indicating no relationship between the variables. In our case, r-squared value is 0.84 which is  / This code constructs a linear model that predicts temperature based on the year. It calculates the slope and intercept of the line, as well as the coefficient of determination (r-squared) which tells us how well the model fits the data.</a:t>
            </a:r>
            <a:endParaRPr/>
          </a:p>
          <a:p>
            <a:pPr indent="0" lvl="0" marL="0" rtl="0" algn="l">
              <a:spcBef>
                <a:spcPts val="0"/>
              </a:spcBef>
              <a:spcAft>
                <a:spcPts val="0"/>
              </a:spcAft>
              <a:buNone/>
            </a:pPr>
            <a:r>
              <a:t/>
            </a:r>
            <a:endParaRPr/>
          </a:p>
          <a:p>
            <a:pPr indent="0" lvl="0" marL="0" rtl="0" algn="l">
              <a:spcBef>
                <a:spcPts val="0"/>
              </a:spcBef>
              <a:spcAft>
                <a:spcPts val="0"/>
              </a:spcAft>
              <a:buNone/>
            </a:pPr>
            <a:r>
              <a:rPr b="1" lang="fr"/>
              <a:t>22. </a:t>
            </a:r>
            <a:r>
              <a:rPr b="1" lang="fr"/>
              <a:t>This code uses the linear regression model created earlier to predict what the average temperature would be for each year in the DataFrame. The predicted values will be used to create a visualization of the linear regression line.</a:t>
            </a:r>
            <a:endParaRPr b="1"/>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1fc719be3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1fc719be3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This code is to create a scatter plot with a linear regression line and the plot displays the average air temperature measurements for each year between 1902 and 2010. </a:t>
            </a:r>
            <a:endParaRPr/>
          </a:p>
          <a:p>
            <a:pPr indent="0" lvl="0" marL="0" rtl="0" algn="l">
              <a:spcBef>
                <a:spcPts val="0"/>
              </a:spcBef>
              <a:spcAft>
                <a:spcPts val="0"/>
              </a:spcAft>
              <a:buClr>
                <a:schemeClr val="dk1"/>
              </a:buClr>
              <a:buSzPts val="1100"/>
              <a:buFont typeface="Arial"/>
              <a:buNone/>
            </a:pPr>
            <a:r>
              <a:rPr lang="fr"/>
              <a:t>and set various properties of the graph such as : </a:t>
            </a:r>
            <a:endParaRPr/>
          </a:p>
          <a:p>
            <a:pPr indent="0" lvl="0" marL="0" rtl="0" algn="l">
              <a:spcBef>
                <a:spcPts val="0"/>
              </a:spcBef>
              <a:spcAft>
                <a:spcPts val="0"/>
              </a:spcAft>
              <a:buClr>
                <a:schemeClr val="dk1"/>
              </a:buClr>
              <a:buSzPts val="1100"/>
              <a:buFont typeface="Arial"/>
              <a:buNone/>
            </a:pPr>
            <a:r>
              <a:rPr lang="fr"/>
              <a:t>the title, ax.set</a:t>
            </a:r>
            <a:endParaRPr/>
          </a:p>
          <a:p>
            <a:pPr indent="0" lvl="0" marL="0" rtl="0" algn="l">
              <a:spcBef>
                <a:spcPts val="0"/>
              </a:spcBef>
              <a:spcAft>
                <a:spcPts val="0"/>
              </a:spcAft>
              <a:buClr>
                <a:schemeClr val="dk1"/>
              </a:buClr>
              <a:buSzPts val="1100"/>
              <a:buFont typeface="Arial"/>
              <a:buNone/>
            </a:pPr>
            <a:r>
              <a:rPr lang="fr"/>
              <a:t>the axis labels, ax.set_xlabel</a:t>
            </a:r>
            <a:endParaRPr/>
          </a:p>
          <a:p>
            <a:pPr indent="0" lvl="0" marL="0" rtl="0" algn="l">
              <a:spcBef>
                <a:spcPts val="0"/>
              </a:spcBef>
              <a:spcAft>
                <a:spcPts val="0"/>
              </a:spcAft>
              <a:buClr>
                <a:schemeClr val="dk1"/>
              </a:buClr>
              <a:buSzPts val="1100"/>
              <a:buFont typeface="Arial"/>
              <a:buNone/>
            </a:pPr>
            <a:r>
              <a:rPr lang="fr"/>
              <a:t>the tick marks : ax.tick.param</a:t>
            </a:r>
            <a:endParaRPr/>
          </a:p>
          <a:p>
            <a:pPr indent="0" lvl="0" marL="0" rtl="0" algn="l">
              <a:spcBef>
                <a:spcPts val="0"/>
              </a:spcBef>
              <a:spcAft>
                <a:spcPts val="0"/>
              </a:spcAft>
              <a:buClr>
                <a:schemeClr val="dk1"/>
              </a:buClr>
              <a:buSzPts val="1100"/>
              <a:buFont typeface="Arial"/>
              <a:buNone/>
            </a:pPr>
            <a:r>
              <a:rPr lang="fr"/>
              <a:t>the legend : ax.legend(</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1f5df4af63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21f5df4af63_2_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1fc719be3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1fc719be3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1700">
                <a:solidFill>
                  <a:schemeClr val="dk1"/>
                </a:solidFill>
                <a:latin typeface="Calibri"/>
                <a:ea typeface="Calibri"/>
                <a:cs typeface="Calibri"/>
                <a:sym typeface="Calibri"/>
              </a:rPr>
              <a:t>This is our </a:t>
            </a:r>
            <a:r>
              <a:rPr lang="fr" sz="1700">
                <a:solidFill>
                  <a:schemeClr val="dk1"/>
                </a:solidFill>
                <a:latin typeface="Calibri"/>
                <a:ea typeface="Calibri"/>
                <a:cs typeface="Calibri"/>
                <a:sym typeface="Calibri"/>
              </a:rPr>
              <a:t>final</a:t>
            </a:r>
            <a:r>
              <a:rPr lang="fr" sz="1700">
                <a:solidFill>
                  <a:schemeClr val="dk1"/>
                </a:solidFill>
                <a:latin typeface="Calibri"/>
                <a:ea typeface="Calibri"/>
                <a:cs typeface="Calibri"/>
                <a:sym typeface="Calibri"/>
              </a:rPr>
              <a:t> result and we can see that in this graph :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fr" sz="1700">
                <a:solidFill>
                  <a:schemeClr val="dk1"/>
                </a:solidFill>
                <a:latin typeface="Calibri"/>
                <a:ea typeface="Calibri"/>
                <a:cs typeface="Calibri"/>
                <a:sym typeface="Calibri"/>
              </a:rPr>
              <a:t>raw data points are too scattered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fr" sz="1700">
                <a:solidFill>
                  <a:schemeClr val="dk1"/>
                </a:solidFill>
                <a:latin typeface="Calibri"/>
                <a:ea typeface="Calibri"/>
                <a:cs typeface="Calibri"/>
                <a:sym typeface="Calibri"/>
              </a:rPr>
              <a:t>the annual averages are fairly spread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fr" sz="1700">
                <a:solidFill>
                  <a:schemeClr val="dk1"/>
                </a:solidFill>
                <a:latin typeface="Calibri"/>
                <a:ea typeface="Calibri"/>
                <a:cs typeface="Calibri"/>
                <a:sym typeface="Calibri"/>
              </a:rPr>
              <a:t>don't seem to follow a perfectly straight line</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fr" sz="1700">
                <a:solidFill>
                  <a:schemeClr val="dk1"/>
                </a:solidFill>
                <a:latin typeface="Calibri"/>
                <a:ea typeface="Calibri"/>
                <a:cs typeface="Calibri"/>
                <a:sym typeface="Calibri"/>
              </a:rPr>
              <a:t>So this method/ model is not suitable for our data.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1fc719be3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1fc719be3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rPr lang="fr" sz="1200"/>
              <a:t>And for the activity 3.02, I ran the code and you will find all the screenshots of the code in the next slides</a:t>
            </a:r>
            <a:endParaRPr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1fc719be3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1fc719be3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None/>
            </a:pPr>
            <a:r>
              <a:rPr lang="fr" sz="1200">
                <a:solidFill>
                  <a:schemeClr val="dk1"/>
                </a:solidFill>
              </a:rPr>
              <a:t>The head() method will show you the first 5 rows of the data, while the tail() method will show you the last 5 rows of the data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1fc719be3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1fc719be3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1.</a:t>
            </a:r>
            <a:r>
              <a:rPr lang="fr"/>
              <a:t>Drop everything except the Date and TempAvgF columns.</a:t>
            </a:r>
            <a:endParaRPr/>
          </a:p>
          <a:p>
            <a:pPr indent="0" lvl="0" marL="0" rtl="0" algn="l">
              <a:spcBef>
                <a:spcPts val="0"/>
              </a:spcBef>
              <a:spcAft>
                <a:spcPts val="0"/>
              </a:spcAft>
              <a:buNone/>
            </a:pPr>
            <a:r>
              <a:rPr lang="fr"/>
              <a:t>2. Create new Year, Month, and Day columns and populate them by parsing the</a:t>
            </a:r>
            <a:endParaRPr/>
          </a:p>
          <a:p>
            <a:pPr indent="0" lvl="0" marL="0" rtl="0" algn="l">
              <a:spcBef>
                <a:spcPts val="0"/>
              </a:spcBef>
              <a:spcAft>
                <a:spcPts val="0"/>
              </a:spcAft>
              <a:buNone/>
            </a:pPr>
            <a:r>
              <a:rPr lang="fr"/>
              <a:t>Date column:</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1fc719be3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1fc719be3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Create a new column for a moving average and populate it with a 20-day moving</a:t>
            </a:r>
            <a:endParaRPr/>
          </a:p>
          <a:p>
            <a:pPr indent="0" lvl="0" marL="0" rtl="0" algn="l">
              <a:spcBef>
                <a:spcPts val="0"/>
              </a:spcBef>
              <a:spcAft>
                <a:spcPts val="0"/>
              </a:spcAft>
              <a:buClr>
                <a:schemeClr val="dk1"/>
              </a:buClr>
              <a:buSzPts val="1100"/>
              <a:buFont typeface="Arial"/>
              <a:buNone/>
            </a:pPr>
            <a:r>
              <a:rPr lang="fr"/>
              <a:t>average of the TempAvgF column: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fr"/>
              <a:t>Slice one complete year of data to use in a model. Ensure the year doesn't have</a:t>
            </a:r>
            <a:endParaRPr/>
          </a:p>
          <a:p>
            <a:pPr indent="0" lvl="0" marL="0" rtl="0" algn="l">
              <a:spcBef>
                <a:spcPts val="0"/>
              </a:spcBef>
              <a:spcAft>
                <a:spcPts val="0"/>
              </a:spcAft>
              <a:buClr>
                <a:schemeClr val="dk1"/>
              </a:buClr>
              <a:buSzPts val="1100"/>
              <a:buFont typeface="Arial"/>
              <a:buNone/>
            </a:pPr>
            <a:r>
              <a:rPr lang="fr"/>
              <a:t>missing data due to the moving average. Also create a column for Day_of_Year</a:t>
            </a:r>
            <a:endParaRPr/>
          </a:p>
          <a:p>
            <a:pPr indent="0" lvl="0" marL="0" rtl="0" algn="l">
              <a:spcBef>
                <a:spcPts val="0"/>
              </a:spcBef>
              <a:spcAft>
                <a:spcPts val="0"/>
              </a:spcAft>
              <a:buNone/>
            </a:pPr>
            <a:r>
              <a:rPr lang="fr"/>
              <a:t>(it should start at 1):</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1fc719be3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1fc719be3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7. Create a scatterplot of the raw data (the original TempAvgF column) and overlay it</a:t>
            </a:r>
            <a:endParaRPr/>
          </a:p>
          <a:p>
            <a:pPr indent="0" lvl="0" marL="0" rtl="0" algn="l">
              <a:spcBef>
                <a:spcPts val="0"/>
              </a:spcBef>
              <a:spcAft>
                <a:spcPts val="0"/>
              </a:spcAft>
              <a:buNone/>
            </a:pPr>
            <a:r>
              <a:rPr lang="fr"/>
              <a:t>with a line for the 20-day moving average: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1fc719be3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1fc719be3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Create a linear regression model using the default parameters, that is, calculate</a:t>
            </a:r>
            <a:endParaRPr/>
          </a:p>
          <a:p>
            <a:pPr indent="0" lvl="0" marL="0" rtl="0" algn="l">
              <a:spcBef>
                <a:spcPts val="0"/>
              </a:spcBef>
              <a:spcAft>
                <a:spcPts val="0"/>
              </a:spcAft>
              <a:buNone/>
            </a:pPr>
            <a:r>
              <a:rPr lang="fr"/>
              <a:t>a y intercept for the model and do not normalize the data. The day numbers for the</a:t>
            </a:r>
            <a:endParaRPr/>
          </a:p>
          <a:p>
            <a:pPr indent="0" lvl="0" marL="0" rtl="0" algn="l">
              <a:spcBef>
                <a:spcPts val="0"/>
              </a:spcBef>
              <a:spcAft>
                <a:spcPts val="0"/>
              </a:spcAft>
              <a:buNone/>
            </a:pPr>
            <a:r>
              <a:rPr lang="fr"/>
              <a:t>year (1 to 365) constitute the input data and the average temperatures constitute</a:t>
            </a:r>
            <a:endParaRPr/>
          </a:p>
          <a:p>
            <a:pPr indent="0" lvl="0" marL="0" rtl="0" algn="l">
              <a:spcBef>
                <a:spcPts val="0"/>
              </a:spcBef>
              <a:spcAft>
                <a:spcPts val="0"/>
              </a:spcAft>
              <a:buNone/>
            </a:pPr>
            <a:r>
              <a:rPr lang="fr"/>
              <a:t>the output data. Print the parameters of the model and the r2</a:t>
            </a:r>
            <a:endParaRPr/>
          </a:p>
          <a:p>
            <a:pPr indent="0" lvl="0" marL="0" rtl="0" algn="l">
              <a:spcBef>
                <a:spcPts val="0"/>
              </a:spcBef>
              <a:spcAft>
                <a:spcPts val="0"/>
              </a:spcAft>
              <a:buNone/>
            </a:pPr>
            <a:r>
              <a:rPr lang="fr"/>
              <a:t>value:</a:t>
            </a:r>
            <a:endParaRPr/>
          </a:p>
          <a:p>
            <a:pPr indent="0" lvl="0" marL="0" rtl="0" algn="l">
              <a:spcBef>
                <a:spcPts val="0"/>
              </a:spcBef>
              <a:spcAft>
                <a:spcPts val="0"/>
              </a:spcAft>
              <a:buNone/>
            </a:pPr>
            <a:r>
              <a:rPr lang="fr"/>
              <a:t>9. Generate predictions from the model using the same x data: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1fc719be38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1fc719be38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1fd25beb6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1fd25beb6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1fd25beb6a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1fd25beb6a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1f5df4af63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21f5df4af63_2_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1fd25beb6a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1fd25beb6a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1fd25beb6a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1fd25beb6a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1fd25beb6a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1fd25beb6a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1fd25beb6a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1fd25beb6a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1fd25beb6a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1fd25beb6a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1fc719be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1fc719be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1fd25beb6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1fd25beb6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1fd25beb6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1fd25beb6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1fd25beb6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1fd25beb6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1fd25beb6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1fd25beb6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1f5df4af63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21f5df4af63_2_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1fd25beb6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1fd25beb6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df55a0c5a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df55a0c5a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df55a0c5a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df55a0c5a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df55a0c5a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df55a0c5a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df55a0c5a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df55a0c5a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df55a0c5a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df55a0c5a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1fc719be3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1fc719be3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23243c10f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23243c10f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23243c10f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23243c10f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23243c10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23243c10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1f5df4af63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21f5df4af63_2_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23243c10f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23243c10f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23243c10f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23243c10f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23243c10f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23243c10f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23243c10f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23243c10f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23243c10f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23243c10f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1fc719be3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1fc719be3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1f5df4af63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21f5df4af63_2_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1f5df4af63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21f5df4af63_2_1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1f5df4af63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21f5df4af63_2_1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1f5df4af63_2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21f5df4af63_2_1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1.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50.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9.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41.png"/><Relationship Id="rId4" Type="http://schemas.openxmlformats.org/officeDocument/2006/relationships/image" Target="../media/image46.png"/><Relationship Id="rId5"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42.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57.pn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66.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62.pn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64.png"/><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7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59.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53.png"/><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60.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54.pn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55.png"/><Relationship Id="rId4" Type="http://schemas.openxmlformats.org/officeDocument/2006/relationships/image" Target="../media/image61.png"/><Relationship Id="rId5" Type="http://schemas.openxmlformats.org/officeDocument/2006/relationships/image" Target="../media/image7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8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84.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69.png"/><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79.png"/><Relationship Id="rId4" Type="http://schemas.openxmlformats.org/officeDocument/2006/relationships/image" Target="../media/image83.png"/><Relationship Id="rId5" Type="http://schemas.openxmlformats.org/officeDocument/2006/relationships/image" Target="../media/image81.png"/><Relationship Id="rId6" Type="http://schemas.openxmlformats.org/officeDocument/2006/relationships/image" Target="../media/image8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ctrTitle"/>
          </p:nvPr>
        </p:nvSpPr>
        <p:spPr>
          <a:xfrm>
            <a:off x="1143000" y="1332020"/>
            <a:ext cx="6858000" cy="17907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chemeClr val="dk1"/>
              </a:buClr>
              <a:buSzPct val="100000"/>
              <a:buFont typeface="Calibri"/>
              <a:buNone/>
            </a:pPr>
            <a:r>
              <a:rPr lang="fr"/>
              <a:t>The Supervised Learning Workshop</a:t>
            </a:r>
            <a:br>
              <a:rPr lang="fr"/>
            </a:br>
            <a:r>
              <a:rPr lang="fr"/>
              <a:t>Chapters 3 and 4</a:t>
            </a:r>
            <a:endParaRPr/>
          </a:p>
        </p:txBody>
      </p:sp>
      <p:sp>
        <p:nvSpPr>
          <p:cNvPr id="130" name="Google Shape;130;p25"/>
          <p:cNvSpPr txBox="1"/>
          <p:nvPr>
            <p:ph idx="1" type="subTitle"/>
          </p:nvPr>
        </p:nvSpPr>
        <p:spPr>
          <a:xfrm>
            <a:off x="0" y="3970800"/>
            <a:ext cx="2816400" cy="1172700"/>
          </a:xfrm>
          <a:prstGeom prst="rect">
            <a:avLst/>
          </a:prstGeom>
          <a:noFill/>
          <a:ln>
            <a:noFill/>
          </a:ln>
        </p:spPr>
        <p:txBody>
          <a:bodyPr anchorCtr="0" anchor="t" bIns="34275" lIns="68575" spcFirstLastPara="1" rIns="68575" wrap="square" tIns="34275">
            <a:normAutofit lnSpcReduction="10000"/>
          </a:bodyPr>
          <a:lstStyle/>
          <a:p>
            <a:pPr indent="-323850" lvl="0" marL="457200" rtl="0" algn="just">
              <a:lnSpc>
                <a:spcPct val="90000"/>
              </a:lnSpc>
              <a:spcBef>
                <a:spcPts val="0"/>
              </a:spcBef>
              <a:spcAft>
                <a:spcPts val="0"/>
              </a:spcAft>
              <a:buSzPts val="1500"/>
              <a:buAutoNum type="arabicPeriod"/>
            </a:pPr>
            <a:r>
              <a:rPr lang="fr" sz="1500"/>
              <a:t>LY Catherine u21806799</a:t>
            </a:r>
            <a:endParaRPr sz="1500"/>
          </a:p>
          <a:p>
            <a:pPr indent="-323850" lvl="0" marL="457200" rtl="0" algn="just">
              <a:lnSpc>
                <a:spcPct val="90000"/>
              </a:lnSpc>
              <a:spcBef>
                <a:spcPts val="0"/>
              </a:spcBef>
              <a:spcAft>
                <a:spcPts val="0"/>
              </a:spcAft>
              <a:buSzPts val="1500"/>
              <a:buAutoNum type="arabicPeriod"/>
            </a:pPr>
            <a:r>
              <a:rPr lang="fr" sz="1500"/>
              <a:t>QIU Lucie</a:t>
            </a:r>
            <a:endParaRPr sz="1500"/>
          </a:p>
          <a:p>
            <a:pPr indent="-323850" lvl="0" marL="457200" rtl="0" algn="just">
              <a:lnSpc>
                <a:spcPct val="90000"/>
              </a:lnSpc>
              <a:spcBef>
                <a:spcPts val="0"/>
              </a:spcBef>
              <a:spcAft>
                <a:spcPts val="0"/>
              </a:spcAft>
              <a:buSzPts val="1500"/>
              <a:buAutoNum type="arabicPeriod"/>
            </a:pPr>
            <a:r>
              <a:rPr lang="fr" sz="1500"/>
              <a:t>QIU Loic u32109662</a:t>
            </a:r>
            <a:endParaRPr sz="1500"/>
          </a:p>
          <a:p>
            <a:pPr indent="-323850" lvl="0" marL="457200" rtl="0" algn="just">
              <a:lnSpc>
                <a:spcPct val="90000"/>
              </a:lnSpc>
              <a:spcBef>
                <a:spcPts val="0"/>
              </a:spcBef>
              <a:spcAft>
                <a:spcPts val="0"/>
              </a:spcAft>
              <a:buSzPts val="1500"/>
              <a:buAutoNum type="arabicPeriod"/>
            </a:pPr>
            <a:r>
              <a:rPr lang="fr" sz="1500"/>
              <a:t>HOU Jiayan u32100601</a:t>
            </a:r>
            <a:endParaRPr sz="1500"/>
          </a:p>
          <a:p>
            <a:pPr indent="-323850" lvl="0" marL="457200" rtl="0" algn="just">
              <a:lnSpc>
                <a:spcPct val="90000"/>
              </a:lnSpc>
              <a:spcBef>
                <a:spcPts val="0"/>
              </a:spcBef>
              <a:spcAft>
                <a:spcPts val="0"/>
              </a:spcAft>
              <a:buSzPts val="1500"/>
              <a:buAutoNum type="arabicPeriod"/>
            </a:pPr>
            <a:r>
              <a:rPr lang="fr" sz="1500"/>
              <a:t>WENG Christelle u32111006</a:t>
            </a:r>
            <a:endParaRPr sz="1500"/>
          </a:p>
          <a:p>
            <a:pPr indent="-323850" lvl="0" marL="457200" rtl="0" algn="just">
              <a:lnSpc>
                <a:spcPct val="90000"/>
              </a:lnSpc>
              <a:spcBef>
                <a:spcPts val="0"/>
              </a:spcBef>
              <a:spcAft>
                <a:spcPts val="0"/>
              </a:spcAft>
              <a:buSzPts val="1500"/>
              <a:buAutoNum type="arabicPeriod"/>
            </a:pPr>
            <a:r>
              <a:rPr lang="fr" sz="1500"/>
              <a:t>WANG Louise</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4"/>
          <p:cNvSpPr txBox="1"/>
          <p:nvPr>
            <p:ph type="title"/>
          </p:nvPr>
        </p:nvSpPr>
        <p:spPr>
          <a:xfrm>
            <a:off x="1863479" y="0"/>
            <a:ext cx="5417043" cy="738211"/>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90000"/>
              </a:lnSpc>
              <a:spcBef>
                <a:spcPts val="0"/>
              </a:spcBef>
              <a:spcAft>
                <a:spcPts val="0"/>
              </a:spcAft>
              <a:buClr>
                <a:schemeClr val="dk1"/>
              </a:buClr>
              <a:buSzPct val="100000"/>
              <a:buFont typeface="Calibri"/>
              <a:buNone/>
            </a:pPr>
            <a:r>
              <a:rPr lang="fr"/>
              <a:t>Chapter 3 – exercise 3.01</a:t>
            </a:r>
            <a:br>
              <a:rPr lang="fr"/>
            </a:br>
            <a:r>
              <a:rPr lang="fr" sz="2300"/>
              <a:t>Catherine</a:t>
            </a:r>
            <a:endParaRPr/>
          </a:p>
        </p:txBody>
      </p:sp>
      <p:pic>
        <p:nvPicPr>
          <p:cNvPr descr="Une image contenant texte&#10;&#10;Description générée automatiquement" id="189" name="Google Shape;189;p34"/>
          <p:cNvPicPr preferRelativeResize="0"/>
          <p:nvPr>
            <p:ph idx="1" type="body"/>
          </p:nvPr>
        </p:nvPicPr>
        <p:blipFill rotWithShape="1">
          <a:blip r:embed="rId3">
            <a:alphaModFix/>
          </a:blip>
          <a:srcRect b="0" l="0" r="0" t="0"/>
          <a:stretch/>
        </p:blipFill>
        <p:spPr>
          <a:xfrm>
            <a:off x="0" y="1149496"/>
            <a:ext cx="4512428" cy="3644446"/>
          </a:xfrm>
          <a:prstGeom prst="rect">
            <a:avLst/>
          </a:prstGeom>
          <a:noFill/>
          <a:ln>
            <a:noFill/>
          </a:ln>
        </p:spPr>
      </p:pic>
      <p:pic>
        <p:nvPicPr>
          <p:cNvPr descr="Une image contenant graphique&#10;&#10;Description générée automatiquement" id="190" name="Google Shape;190;p34"/>
          <p:cNvPicPr preferRelativeResize="0"/>
          <p:nvPr/>
        </p:nvPicPr>
        <p:blipFill rotWithShape="1">
          <a:blip r:embed="rId4">
            <a:alphaModFix/>
          </a:blip>
          <a:srcRect b="0" l="0" r="0" t="0"/>
          <a:stretch/>
        </p:blipFill>
        <p:spPr>
          <a:xfrm>
            <a:off x="4760215" y="1419400"/>
            <a:ext cx="4383785" cy="322353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5"/>
          <p:cNvSpPr txBox="1"/>
          <p:nvPr>
            <p:ph type="title"/>
          </p:nvPr>
        </p:nvSpPr>
        <p:spPr>
          <a:xfrm>
            <a:off x="1463100" y="0"/>
            <a:ext cx="6217800" cy="10491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fr"/>
              <a:t>Chapter 3 – activity3.01</a:t>
            </a:r>
            <a:br>
              <a:rPr lang="fr"/>
            </a:br>
            <a:r>
              <a:rPr lang="fr" sz="2300">
                <a:solidFill>
                  <a:srgbClr val="000000"/>
                </a:solidFill>
                <a:latin typeface="Arial"/>
                <a:ea typeface="Arial"/>
                <a:cs typeface="Arial"/>
                <a:sym typeface="Arial"/>
              </a:rPr>
              <a:t>Catherine</a:t>
            </a:r>
            <a:endParaRPr/>
          </a:p>
        </p:txBody>
      </p:sp>
      <p:pic>
        <p:nvPicPr>
          <p:cNvPr id="196" name="Google Shape;196;p35"/>
          <p:cNvPicPr preferRelativeResize="0"/>
          <p:nvPr/>
        </p:nvPicPr>
        <p:blipFill rotWithShape="1">
          <a:blip r:embed="rId3">
            <a:alphaModFix/>
          </a:blip>
          <a:srcRect b="-3648" l="-1824" r="-1824" t="0"/>
          <a:stretch/>
        </p:blipFill>
        <p:spPr>
          <a:xfrm>
            <a:off x="0" y="1125460"/>
            <a:ext cx="9144001" cy="33814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6"/>
          <p:cNvSpPr txBox="1"/>
          <p:nvPr>
            <p:ph type="title"/>
          </p:nvPr>
        </p:nvSpPr>
        <p:spPr>
          <a:xfrm>
            <a:off x="1403700" y="-1"/>
            <a:ext cx="6336600" cy="84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fr"/>
              <a:t>Conclusion of exercise 3.01</a:t>
            </a:r>
            <a:endParaRPr/>
          </a:p>
        </p:txBody>
      </p:sp>
      <p:sp>
        <p:nvSpPr>
          <p:cNvPr id="202" name="Google Shape;202;p36"/>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fr"/>
              <a:t>Thanks to the first exercise of the chapter 3, we learnt how to </a:t>
            </a:r>
            <a:r>
              <a:rPr lang="fr"/>
              <a:t>upload</a:t>
            </a:r>
            <a:r>
              <a:rPr lang="fr"/>
              <a:t> dataset, how to use different functions such as plt.show(); print (); how to read a dataset.</a:t>
            </a:r>
            <a:endParaRPr/>
          </a:p>
          <a:p>
            <a:pPr indent="0" lvl="0" marL="0" rtl="0" algn="l">
              <a:spcBef>
                <a:spcPts val="8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7"/>
          <p:cNvSpPr txBox="1"/>
          <p:nvPr>
            <p:ph type="title"/>
          </p:nvPr>
        </p:nvSpPr>
        <p:spPr>
          <a:xfrm>
            <a:off x="1967250" y="0"/>
            <a:ext cx="5209500" cy="972900"/>
          </a:xfrm>
          <a:prstGeom prst="rect">
            <a:avLst/>
          </a:prstGeom>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None/>
            </a:pPr>
            <a:r>
              <a:rPr lang="fr"/>
              <a:t>Chapter 3 – activity3.01</a:t>
            </a:r>
            <a:br>
              <a:rPr lang="fr"/>
            </a:br>
            <a:r>
              <a:rPr lang="fr" sz="2300">
                <a:solidFill>
                  <a:srgbClr val="000000"/>
                </a:solidFill>
                <a:latin typeface="Arial"/>
                <a:ea typeface="Arial"/>
                <a:cs typeface="Arial"/>
                <a:sym typeface="Arial"/>
              </a:rPr>
              <a:t>Catherine</a:t>
            </a:r>
            <a:endParaRPr/>
          </a:p>
        </p:txBody>
      </p:sp>
      <p:pic>
        <p:nvPicPr>
          <p:cNvPr id="208" name="Google Shape;208;p37"/>
          <p:cNvPicPr preferRelativeResize="0"/>
          <p:nvPr/>
        </p:nvPicPr>
        <p:blipFill>
          <a:blip r:embed="rId3">
            <a:alphaModFix/>
          </a:blip>
          <a:stretch>
            <a:fillRect/>
          </a:stretch>
        </p:blipFill>
        <p:spPr>
          <a:xfrm>
            <a:off x="2235050" y="972900"/>
            <a:ext cx="4840350" cy="41463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8"/>
          <p:cNvSpPr txBox="1"/>
          <p:nvPr>
            <p:ph type="title"/>
          </p:nvPr>
        </p:nvSpPr>
        <p:spPr>
          <a:xfrm>
            <a:off x="1993950" y="-1"/>
            <a:ext cx="5156100" cy="771300"/>
          </a:xfrm>
          <a:prstGeom prst="rect">
            <a:avLst/>
          </a:prstGeom>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None/>
            </a:pPr>
            <a:r>
              <a:rPr lang="fr"/>
              <a:t>Chapter 3 – activity3.01</a:t>
            </a:r>
            <a:br>
              <a:rPr lang="fr"/>
            </a:br>
            <a:r>
              <a:rPr lang="fr" sz="2300">
                <a:solidFill>
                  <a:srgbClr val="000000"/>
                </a:solidFill>
                <a:latin typeface="Arial"/>
                <a:ea typeface="Arial"/>
                <a:cs typeface="Arial"/>
                <a:sym typeface="Arial"/>
              </a:rPr>
              <a:t>Catherine</a:t>
            </a:r>
            <a:endParaRPr/>
          </a:p>
        </p:txBody>
      </p:sp>
      <p:pic>
        <p:nvPicPr>
          <p:cNvPr id="214" name="Google Shape;214;p38"/>
          <p:cNvPicPr preferRelativeResize="0"/>
          <p:nvPr/>
        </p:nvPicPr>
        <p:blipFill>
          <a:blip r:embed="rId3">
            <a:alphaModFix/>
          </a:blip>
          <a:stretch>
            <a:fillRect/>
          </a:stretch>
        </p:blipFill>
        <p:spPr>
          <a:xfrm>
            <a:off x="1709738" y="978524"/>
            <a:ext cx="5724525" cy="3609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9"/>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None/>
            </a:pPr>
            <a:r>
              <a:rPr lang="fr"/>
              <a:t>Chapter 3 – activity3.01</a:t>
            </a:r>
            <a:br>
              <a:rPr lang="fr"/>
            </a:br>
            <a:r>
              <a:rPr lang="fr" sz="2300">
                <a:solidFill>
                  <a:srgbClr val="000000"/>
                </a:solidFill>
                <a:latin typeface="Arial"/>
                <a:ea typeface="Arial"/>
                <a:cs typeface="Arial"/>
                <a:sym typeface="Arial"/>
              </a:rPr>
              <a:t>Catherine</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pic>
        <p:nvPicPr>
          <p:cNvPr id="220" name="Google Shape;220;p39"/>
          <p:cNvPicPr preferRelativeResize="0"/>
          <p:nvPr/>
        </p:nvPicPr>
        <p:blipFill>
          <a:blip r:embed="rId3">
            <a:alphaModFix/>
          </a:blip>
          <a:stretch>
            <a:fillRect/>
          </a:stretch>
        </p:blipFill>
        <p:spPr>
          <a:xfrm>
            <a:off x="2253675" y="848375"/>
            <a:ext cx="4636625" cy="4179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0"/>
          <p:cNvSpPr txBox="1"/>
          <p:nvPr>
            <p:ph type="title"/>
          </p:nvPr>
        </p:nvSpPr>
        <p:spPr>
          <a:xfrm>
            <a:off x="1463100" y="0"/>
            <a:ext cx="6217800" cy="10491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rPr lang="fr"/>
              <a:t>Chapter 3 – activity3.01</a:t>
            </a:r>
            <a:br>
              <a:rPr lang="fr"/>
            </a:br>
            <a:r>
              <a:rPr lang="fr" sz="2300">
                <a:solidFill>
                  <a:srgbClr val="000000"/>
                </a:solidFill>
                <a:latin typeface="Arial"/>
                <a:ea typeface="Arial"/>
                <a:cs typeface="Arial"/>
                <a:sym typeface="Arial"/>
              </a:rPr>
              <a:t>Catherine</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pic>
        <p:nvPicPr>
          <p:cNvPr id="226" name="Google Shape;226;p40"/>
          <p:cNvPicPr preferRelativeResize="0"/>
          <p:nvPr/>
        </p:nvPicPr>
        <p:blipFill>
          <a:blip r:embed="rId3">
            <a:alphaModFix/>
          </a:blip>
          <a:stretch>
            <a:fillRect/>
          </a:stretch>
        </p:blipFill>
        <p:spPr>
          <a:xfrm>
            <a:off x="1637013" y="842875"/>
            <a:ext cx="5869975" cy="43006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1"/>
          <p:cNvSpPr txBox="1"/>
          <p:nvPr>
            <p:ph type="title"/>
          </p:nvPr>
        </p:nvSpPr>
        <p:spPr>
          <a:xfrm>
            <a:off x="1863479" y="0"/>
            <a:ext cx="5417100" cy="7383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90000"/>
              </a:lnSpc>
              <a:spcBef>
                <a:spcPts val="0"/>
              </a:spcBef>
              <a:spcAft>
                <a:spcPts val="0"/>
              </a:spcAft>
              <a:buClr>
                <a:schemeClr val="dk1"/>
              </a:buClr>
              <a:buSzPct val="100000"/>
              <a:buFont typeface="Calibri"/>
              <a:buNone/>
            </a:pPr>
            <a:r>
              <a:rPr lang="fr"/>
              <a:t>Chapter 3 – exercise 3.02</a:t>
            </a:r>
            <a:br>
              <a:rPr lang="fr"/>
            </a:br>
            <a:r>
              <a:rPr lang="fr" sz="2300"/>
              <a:t>Christelle</a:t>
            </a:r>
            <a:endParaRPr/>
          </a:p>
        </p:txBody>
      </p:sp>
      <p:pic>
        <p:nvPicPr>
          <p:cNvPr id="232" name="Google Shape;232;p41"/>
          <p:cNvPicPr preferRelativeResize="0"/>
          <p:nvPr/>
        </p:nvPicPr>
        <p:blipFill>
          <a:blip r:embed="rId3">
            <a:alphaModFix/>
          </a:blip>
          <a:stretch>
            <a:fillRect/>
          </a:stretch>
        </p:blipFill>
        <p:spPr>
          <a:xfrm>
            <a:off x="5793449" y="1282225"/>
            <a:ext cx="3190875" cy="2171700"/>
          </a:xfrm>
          <a:prstGeom prst="rect">
            <a:avLst/>
          </a:prstGeom>
          <a:noFill/>
          <a:ln>
            <a:noFill/>
          </a:ln>
        </p:spPr>
      </p:pic>
      <p:pic>
        <p:nvPicPr>
          <p:cNvPr id="233" name="Google Shape;233;p41"/>
          <p:cNvPicPr preferRelativeResize="0"/>
          <p:nvPr/>
        </p:nvPicPr>
        <p:blipFill>
          <a:blip r:embed="rId4">
            <a:alphaModFix/>
          </a:blip>
          <a:stretch>
            <a:fillRect/>
          </a:stretch>
        </p:blipFill>
        <p:spPr>
          <a:xfrm>
            <a:off x="80925" y="931775"/>
            <a:ext cx="6037076" cy="3367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2"/>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Clr>
                <a:schemeClr val="dk1"/>
              </a:buClr>
              <a:buSzPct val="100000"/>
              <a:buFont typeface="Calibri"/>
              <a:buNone/>
            </a:pPr>
            <a:r>
              <a:rPr lang="fr"/>
              <a:t>Chapter 3 – exercise 3.02</a:t>
            </a:r>
            <a:br>
              <a:rPr lang="fr"/>
            </a:br>
            <a:r>
              <a:rPr lang="fr" sz="2300"/>
              <a:t>Christelle</a:t>
            </a:r>
            <a:endParaRPr/>
          </a:p>
          <a:p>
            <a:pPr indent="0" lvl="0" marL="0" rtl="0" algn="l">
              <a:spcBef>
                <a:spcPts val="0"/>
              </a:spcBef>
              <a:spcAft>
                <a:spcPts val="0"/>
              </a:spcAft>
              <a:buNone/>
            </a:pPr>
            <a:r>
              <a:t/>
            </a:r>
            <a:endParaRPr/>
          </a:p>
        </p:txBody>
      </p:sp>
      <p:pic>
        <p:nvPicPr>
          <p:cNvPr id="239" name="Google Shape;239;p42"/>
          <p:cNvPicPr preferRelativeResize="0"/>
          <p:nvPr/>
        </p:nvPicPr>
        <p:blipFill>
          <a:blip r:embed="rId3">
            <a:alphaModFix/>
          </a:blip>
          <a:stretch>
            <a:fillRect/>
          </a:stretch>
        </p:blipFill>
        <p:spPr>
          <a:xfrm>
            <a:off x="689813" y="1114738"/>
            <a:ext cx="7877175" cy="3552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3"/>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Clr>
                <a:schemeClr val="dk1"/>
              </a:buClr>
              <a:buSzPct val="100000"/>
              <a:buFont typeface="Calibri"/>
              <a:buNone/>
            </a:pPr>
            <a:r>
              <a:rPr lang="fr"/>
              <a:t>Chapter 3 – exercise 3.02</a:t>
            </a:r>
            <a:br>
              <a:rPr lang="fr"/>
            </a:br>
            <a:r>
              <a:rPr lang="fr" sz="2300"/>
              <a:t>Christelle</a:t>
            </a:r>
            <a:endParaRPr/>
          </a:p>
          <a:p>
            <a:pPr indent="0" lvl="0" marL="0" rtl="0" algn="l">
              <a:spcBef>
                <a:spcPts val="0"/>
              </a:spcBef>
              <a:spcAft>
                <a:spcPts val="0"/>
              </a:spcAft>
              <a:buNone/>
            </a:pPr>
            <a:r>
              <a:t/>
            </a:r>
            <a:endParaRPr/>
          </a:p>
        </p:txBody>
      </p:sp>
      <p:sp>
        <p:nvSpPr>
          <p:cNvPr id="245" name="Google Shape;245;p43"/>
          <p:cNvSpPr txBox="1"/>
          <p:nvPr>
            <p:ph idx="1" type="body"/>
          </p:nvPr>
        </p:nvSpPr>
        <p:spPr>
          <a:xfrm>
            <a:off x="4732500" y="1369225"/>
            <a:ext cx="37830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fr"/>
              <a:t>This </a:t>
            </a:r>
            <a:r>
              <a:rPr lang="fr"/>
              <a:t>code is to create a </a:t>
            </a:r>
            <a:r>
              <a:rPr lang="fr"/>
              <a:t>scatter plot with a linear regression line and </a:t>
            </a:r>
            <a:r>
              <a:rPr lang="fr"/>
              <a:t>set various properties of the graph such as : </a:t>
            </a:r>
            <a:endParaRPr/>
          </a:p>
          <a:p>
            <a:pPr indent="-317500" lvl="0" marL="457200" rtl="0" algn="l">
              <a:spcBef>
                <a:spcPts val="800"/>
              </a:spcBef>
              <a:spcAft>
                <a:spcPts val="0"/>
              </a:spcAft>
              <a:buSzPts val="1400"/>
              <a:buChar char="-"/>
            </a:pPr>
            <a:r>
              <a:rPr lang="fr"/>
              <a:t>the title, ax.set</a:t>
            </a:r>
            <a:endParaRPr/>
          </a:p>
          <a:p>
            <a:pPr indent="-317500" lvl="0" marL="457200" rtl="0" algn="l">
              <a:spcBef>
                <a:spcPts val="0"/>
              </a:spcBef>
              <a:spcAft>
                <a:spcPts val="0"/>
              </a:spcAft>
              <a:buSzPts val="1400"/>
              <a:buChar char="-"/>
            </a:pPr>
            <a:r>
              <a:rPr lang="fr"/>
              <a:t>the axis labels, </a:t>
            </a:r>
            <a:r>
              <a:rPr lang="fr"/>
              <a:t>ax.set_xlabel</a:t>
            </a:r>
            <a:endParaRPr/>
          </a:p>
          <a:p>
            <a:pPr indent="-317500" lvl="0" marL="457200" rtl="0" algn="l">
              <a:spcBef>
                <a:spcPts val="0"/>
              </a:spcBef>
              <a:spcAft>
                <a:spcPts val="0"/>
              </a:spcAft>
              <a:buSzPts val="1400"/>
              <a:buChar char="-"/>
            </a:pPr>
            <a:r>
              <a:rPr lang="fr"/>
              <a:t>the tick marks : ax.tick.param</a:t>
            </a:r>
            <a:endParaRPr/>
          </a:p>
          <a:p>
            <a:pPr indent="-317500" lvl="0" marL="457200" rtl="0" algn="l">
              <a:spcBef>
                <a:spcPts val="0"/>
              </a:spcBef>
              <a:spcAft>
                <a:spcPts val="0"/>
              </a:spcAft>
              <a:buSzPts val="1400"/>
              <a:buChar char="-"/>
            </a:pPr>
            <a:r>
              <a:rPr lang="fr"/>
              <a:t>the legend : ax.legend</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None/>
            </a:pPr>
            <a:r>
              <a:t/>
            </a:r>
            <a:endParaRPr/>
          </a:p>
        </p:txBody>
      </p:sp>
      <p:pic>
        <p:nvPicPr>
          <p:cNvPr id="246" name="Google Shape;246;p43"/>
          <p:cNvPicPr preferRelativeResize="0"/>
          <p:nvPr/>
        </p:nvPicPr>
        <p:blipFill>
          <a:blip r:embed="rId3">
            <a:alphaModFix/>
          </a:blip>
          <a:stretch>
            <a:fillRect/>
          </a:stretch>
        </p:blipFill>
        <p:spPr>
          <a:xfrm>
            <a:off x="237550" y="980776"/>
            <a:ext cx="4334449" cy="4162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type="title"/>
          </p:nvPr>
        </p:nvSpPr>
        <p:spPr>
          <a:xfrm>
            <a:off x="2742159" y="228600"/>
            <a:ext cx="3659700" cy="6459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b="1" lang="fr"/>
              <a:t>Introduction</a:t>
            </a:r>
            <a:endParaRPr b="1" sz="1800"/>
          </a:p>
        </p:txBody>
      </p:sp>
      <p:sp>
        <p:nvSpPr>
          <p:cNvPr id="136" name="Google Shape;136;p26"/>
          <p:cNvSpPr txBox="1"/>
          <p:nvPr>
            <p:ph idx="1" type="body"/>
          </p:nvPr>
        </p:nvSpPr>
        <p:spPr>
          <a:xfrm>
            <a:off x="0" y="858914"/>
            <a:ext cx="9144000" cy="4284586"/>
          </a:xfrm>
          <a:prstGeom prst="rect">
            <a:avLst/>
          </a:prstGeom>
          <a:noFill/>
          <a:ln>
            <a:noFill/>
          </a:ln>
        </p:spPr>
        <p:txBody>
          <a:bodyPr anchorCtr="0" anchor="t" bIns="34275" lIns="68575" spcFirstLastPara="1" rIns="68575" wrap="square" tIns="34275">
            <a:noAutofit/>
          </a:bodyPr>
          <a:lstStyle/>
          <a:p>
            <a:pPr indent="-317500" lvl="0" marL="457200" rtl="0" algn="l">
              <a:lnSpc>
                <a:spcPct val="90000"/>
              </a:lnSpc>
              <a:spcBef>
                <a:spcPts val="0"/>
              </a:spcBef>
              <a:spcAft>
                <a:spcPts val="0"/>
              </a:spcAft>
              <a:buSzPts val="1400"/>
              <a:buChar char="•"/>
            </a:pPr>
            <a:r>
              <a:rPr lang="fr"/>
              <a:t>Definitions  : </a:t>
            </a:r>
            <a:endParaRPr/>
          </a:p>
          <a:p>
            <a:pPr indent="-38100" lvl="0" marL="177800" rtl="0" algn="l">
              <a:lnSpc>
                <a:spcPct val="90000"/>
              </a:lnSpc>
              <a:spcBef>
                <a:spcPts val="0"/>
              </a:spcBef>
              <a:spcAft>
                <a:spcPts val="0"/>
              </a:spcAft>
              <a:buClr>
                <a:schemeClr val="dk1"/>
              </a:buClr>
              <a:buSzPts val="1100"/>
              <a:buFont typeface="Arial"/>
              <a:buNone/>
            </a:pPr>
            <a:r>
              <a:rPr lang="fr"/>
              <a:t>Linear regression is a method used to find the straight line that best fits a set of</a:t>
            </a:r>
            <a:endParaRPr/>
          </a:p>
          <a:p>
            <a:pPr indent="-38100" lvl="0" marL="177800" rtl="0" algn="l">
              <a:lnSpc>
                <a:spcPct val="90000"/>
              </a:lnSpc>
              <a:spcBef>
                <a:spcPts val="0"/>
              </a:spcBef>
              <a:spcAft>
                <a:spcPts val="0"/>
              </a:spcAft>
              <a:buClr>
                <a:schemeClr val="dk1"/>
              </a:buClr>
              <a:buSzPts val="1100"/>
              <a:buFont typeface="Arial"/>
              <a:buNone/>
            </a:pPr>
            <a:r>
              <a:rPr lang="fr"/>
              <a:t>data points representing the relationship between two continuous variables. It is used to make predictions or understand how one variable affects another.</a:t>
            </a:r>
            <a:endParaRPr/>
          </a:p>
          <a:p>
            <a:pPr indent="-38100" lvl="0" marL="177800" rtl="0" algn="l">
              <a:lnSpc>
                <a:spcPct val="90000"/>
              </a:lnSpc>
              <a:spcBef>
                <a:spcPts val="0"/>
              </a:spcBef>
              <a:spcAft>
                <a:spcPts val="0"/>
              </a:spcAft>
              <a:buClr>
                <a:schemeClr val="dk1"/>
              </a:buClr>
              <a:buSzPts val="1100"/>
              <a:buFont typeface="Arial"/>
              <a:buNone/>
            </a:pPr>
            <a:r>
              <a:t/>
            </a:r>
            <a:endParaRPr/>
          </a:p>
          <a:p>
            <a:pPr indent="-38100" lvl="0" marL="177800" rtl="0" algn="l">
              <a:lnSpc>
                <a:spcPct val="90000"/>
              </a:lnSpc>
              <a:spcBef>
                <a:spcPts val="0"/>
              </a:spcBef>
              <a:spcAft>
                <a:spcPts val="0"/>
              </a:spcAft>
              <a:buClr>
                <a:schemeClr val="dk1"/>
              </a:buClr>
              <a:buSzPts val="1100"/>
              <a:buFont typeface="Arial"/>
              <a:buNone/>
            </a:pPr>
            <a:r>
              <a:rPr lang="fr"/>
              <a:t>Autoregression is a method used to predict future values of a variable based on</a:t>
            </a:r>
            <a:endParaRPr/>
          </a:p>
          <a:p>
            <a:pPr indent="-38100" lvl="0" marL="177800" rtl="0" algn="l">
              <a:lnSpc>
                <a:spcPct val="90000"/>
              </a:lnSpc>
              <a:spcBef>
                <a:spcPts val="0"/>
              </a:spcBef>
              <a:spcAft>
                <a:spcPts val="0"/>
              </a:spcAft>
              <a:buClr>
                <a:schemeClr val="dk1"/>
              </a:buClr>
              <a:buSzPts val="1100"/>
              <a:buFont typeface="Arial"/>
              <a:buNone/>
            </a:pPr>
            <a:r>
              <a:rPr lang="fr"/>
              <a:t>its past values. It involves using a linear regression model to identify trends in</a:t>
            </a:r>
            <a:endParaRPr/>
          </a:p>
          <a:p>
            <a:pPr indent="-38100" lvl="0" marL="177800" rtl="0" algn="l">
              <a:lnSpc>
                <a:spcPct val="90000"/>
              </a:lnSpc>
              <a:spcBef>
                <a:spcPts val="0"/>
              </a:spcBef>
              <a:spcAft>
                <a:spcPts val="0"/>
              </a:spcAft>
              <a:buClr>
                <a:schemeClr val="dk1"/>
              </a:buClr>
              <a:buSzPts val="1100"/>
              <a:buFont typeface="Arial"/>
              <a:buNone/>
            </a:pPr>
            <a:r>
              <a:rPr lang="fr"/>
              <a:t>time series data and predict future values of the variable.</a:t>
            </a:r>
            <a:endParaRPr/>
          </a:p>
          <a:p>
            <a:pPr indent="-38100" lvl="0" marL="177800" rtl="0" algn="l">
              <a:lnSpc>
                <a:spcPct val="90000"/>
              </a:lnSpc>
              <a:spcBef>
                <a:spcPts val="0"/>
              </a:spcBef>
              <a:spcAft>
                <a:spcPts val="0"/>
              </a:spcAft>
              <a:buClr>
                <a:schemeClr val="dk1"/>
              </a:buClr>
              <a:buSzPts val="1100"/>
              <a:buFont typeface="Arial"/>
              <a:buNone/>
            </a:pPr>
            <a:r>
              <a:t/>
            </a:r>
            <a:endParaRPr/>
          </a:p>
          <a:p>
            <a:pPr indent="-317500" lvl="0" marL="457200" rtl="0" algn="l">
              <a:lnSpc>
                <a:spcPct val="90000"/>
              </a:lnSpc>
              <a:spcBef>
                <a:spcPts val="0"/>
              </a:spcBef>
              <a:spcAft>
                <a:spcPts val="0"/>
              </a:spcAft>
              <a:buSzPts val="1400"/>
              <a:buChar char="•"/>
            </a:pPr>
            <a:r>
              <a:rPr lang="fr"/>
              <a:t>What is the use of linear regression &amp; autoregression : </a:t>
            </a:r>
            <a:endParaRPr/>
          </a:p>
          <a:p>
            <a:pPr indent="0" lvl="0" marL="0" rtl="0" algn="l">
              <a:lnSpc>
                <a:spcPct val="90000"/>
              </a:lnSpc>
              <a:spcBef>
                <a:spcPts val="0"/>
              </a:spcBef>
              <a:spcAft>
                <a:spcPts val="0"/>
              </a:spcAft>
              <a:buClr>
                <a:schemeClr val="dk1"/>
              </a:buClr>
              <a:buSzPts val="1100"/>
              <a:buFont typeface="Arial"/>
              <a:buNone/>
            </a:pPr>
            <a:r>
              <a:rPr lang="fr"/>
              <a:t>Linear regression is used in various fields</a:t>
            </a:r>
            <a:r>
              <a:rPr lang="fr"/>
              <a:t> while autoregression is commonly used in finance, economics, and weather forecasting.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4"/>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Clr>
                <a:schemeClr val="dk1"/>
              </a:buClr>
              <a:buSzPct val="100000"/>
              <a:buFont typeface="Calibri"/>
              <a:buNone/>
            </a:pPr>
            <a:r>
              <a:rPr lang="fr"/>
              <a:t>Chapter 3 – exercise 3.02</a:t>
            </a:r>
            <a:br>
              <a:rPr lang="fr"/>
            </a:br>
            <a:r>
              <a:rPr lang="fr" sz="2300"/>
              <a:t>Christelle</a:t>
            </a:r>
            <a:endParaRPr/>
          </a:p>
          <a:p>
            <a:pPr indent="0" lvl="0" marL="0" rtl="0" algn="l">
              <a:spcBef>
                <a:spcPts val="0"/>
              </a:spcBef>
              <a:spcAft>
                <a:spcPts val="0"/>
              </a:spcAft>
              <a:buNone/>
            </a:pPr>
            <a:r>
              <a:t/>
            </a:r>
            <a:endParaRPr/>
          </a:p>
        </p:txBody>
      </p:sp>
      <p:sp>
        <p:nvSpPr>
          <p:cNvPr id="252" name="Google Shape;252;p44"/>
          <p:cNvSpPr txBox="1"/>
          <p:nvPr/>
        </p:nvSpPr>
        <p:spPr>
          <a:xfrm>
            <a:off x="6118875" y="1112400"/>
            <a:ext cx="27318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700">
                <a:latin typeface="Calibri"/>
                <a:ea typeface="Calibri"/>
                <a:cs typeface="Calibri"/>
                <a:sym typeface="Calibri"/>
              </a:rPr>
              <a:t>In this graph : </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fr" sz="1700">
                <a:solidFill>
                  <a:schemeClr val="dk1"/>
                </a:solidFill>
                <a:latin typeface="Calibri"/>
                <a:ea typeface="Calibri"/>
                <a:cs typeface="Calibri"/>
                <a:sym typeface="Calibri"/>
              </a:rPr>
              <a:t>raw data points </a:t>
            </a:r>
            <a:r>
              <a:rPr lang="fr" sz="1700">
                <a:latin typeface="Calibri"/>
                <a:ea typeface="Calibri"/>
                <a:cs typeface="Calibri"/>
                <a:sym typeface="Calibri"/>
              </a:rPr>
              <a:t>are too scattered </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fr" sz="1700">
                <a:latin typeface="Calibri"/>
                <a:ea typeface="Calibri"/>
                <a:cs typeface="Calibri"/>
                <a:sym typeface="Calibri"/>
              </a:rPr>
              <a:t>the annual averages are fairly spread </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fr" sz="1700">
                <a:latin typeface="Calibri"/>
                <a:ea typeface="Calibri"/>
                <a:cs typeface="Calibri"/>
                <a:sym typeface="Calibri"/>
              </a:rPr>
              <a:t>don't seem to follow a perfectly straight line</a:t>
            </a:r>
            <a:endParaRPr sz="1700">
              <a:latin typeface="Calibri"/>
              <a:ea typeface="Calibri"/>
              <a:cs typeface="Calibri"/>
              <a:sym typeface="Calibri"/>
            </a:endParaRPr>
          </a:p>
          <a:p>
            <a:pPr indent="0" lvl="0" marL="45720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rPr lang="fr" sz="1700">
                <a:latin typeface="Calibri"/>
                <a:ea typeface="Calibri"/>
                <a:cs typeface="Calibri"/>
                <a:sym typeface="Calibri"/>
              </a:rPr>
              <a:t>So this method/ model is not suitable for our data. </a:t>
            </a:r>
            <a:endParaRPr sz="17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53" name="Google Shape;253;p44"/>
          <p:cNvPicPr preferRelativeResize="0"/>
          <p:nvPr/>
        </p:nvPicPr>
        <p:blipFill rotWithShape="1">
          <a:blip r:embed="rId3">
            <a:alphaModFix/>
          </a:blip>
          <a:srcRect b="0" l="0" r="0" t="1893"/>
          <a:stretch/>
        </p:blipFill>
        <p:spPr>
          <a:xfrm>
            <a:off x="121700" y="1112400"/>
            <a:ext cx="5758026" cy="3923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5"/>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rPr lang="fr"/>
              <a:t>Chapter 3 – Activity 3.02</a:t>
            </a:r>
            <a:br>
              <a:rPr lang="fr"/>
            </a:br>
            <a:r>
              <a:rPr lang="fr" sz="2300"/>
              <a:t>Christelle</a:t>
            </a:r>
            <a:endParaRPr/>
          </a:p>
          <a:p>
            <a:pPr indent="0" lvl="0" marL="0" rtl="0" algn="l">
              <a:spcBef>
                <a:spcPts val="0"/>
              </a:spcBef>
              <a:spcAft>
                <a:spcPts val="0"/>
              </a:spcAft>
              <a:buNone/>
            </a:pPr>
            <a:r>
              <a:t/>
            </a:r>
            <a:endParaRPr/>
          </a:p>
        </p:txBody>
      </p:sp>
      <p:pic>
        <p:nvPicPr>
          <p:cNvPr id="259" name="Google Shape;259;p45"/>
          <p:cNvPicPr preferRelativeResize="0"/>
          <p:nvPr/>
        </p:nvPicPr>
        <p:blipFill rotWithShape="1">
          <a:blip r:embed="rId3">
            <a:alphaModFix/>
          </a:blip>
          <a:srcRect b="-18739" l="-5680" r="5680" t="18740"/>
          <a:stretch/>
        </p:blipFill>
        <p:spPr>
          <a:xfrm>
            <a:off x="468481" y="1436200"/>
            <a:ext cx="6519950" cy="2596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fr"/>
              <a:t>Chapter 3 – Activity 3.02</a:t>
            </a:r>
            <a:br>
              <a:rPr lang="fr"/>
            </a:br>
            <a:r>
              <a:rPr lang="fr" sz="2300"/>
              <a:t>Christelle</a:t>
            </a:r>
            <a:endParaRPr/>
          </a:p>
        </p:txBody>
      </p:sp>
      <p:pic>
        <p:nvPicPr>
          <p:cNvPr id="265" name="Google Shape;265;p46"/>
          <p:cNvPicPr preferRelativeResize="0"/>
          <p:nvPr/>
        </p:nvPicPr>
        <p:blipFill>
          <a:blip r:embed="rId3">
            <a:alphaModFix/>
          </a:blip>
          <a:stretch>
            <a:fillRect/>
          </a:stretch>
        </p:blipFill>
        <p:spPr>
          <a:xfrm>
            <a:off x="152400" y="1420444"/>
            <a:ext cx="4071980" cy="3570656"/>
          </a:xfrm>
          <a:prstGeom prst="rect">
            <a:avLst/>
          </a:prstGeom>
          <a:noFill/>
          <a:ln>
            <a:noFill/>
          </a:ln>
        </p:spPr>
      </p:pic>
      <p:pic>
        <p:nvPicPr>
          <p:cNvPr id="266" name="Google Shape;266;p46"/>
          <p:cNvPicPr preferRelativeResize="0"/>
          <p:nvPr/>
        </p:nvPicPr>
        <p:blipFill>
          <a:blip r:embed="rId4">
            <a:alphaModFix/>
          </a:blip>
          <a:stretch>
            <a:fillRect/>
          </a:stretch>
        </p:blipFill>
        <p:spPr>
          <a:xfrm>
            <a:off x="4376780" y="1420444"/>
            <a:ext cx="4284787" cy="3570656"/>
          </a:xfrm>
          <a:prstGeom prst="rect">
            <a:avLst/>
          </a:prstGeom>
          <a:noFill/>
          <a:ln>
            <a:noFill/>
          </a:ln>
        </p:spPr>
      </p:pic>
      <p:sp>
        <p:nvSpPr>
          <p:cNvPr id="267" name="Google Shape;267;p46"/>
          <p:cNvSpPr txBox="1"/>
          <p:nvPr/>
        </p:nvSpPr>
        <p:spPr>
          <a:xfrm>
            <a:off x="392925" y="1054975"/>
            <a:ext cx="33141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1500"/>
              </a:spcAft>
              <a:buClr>
                <a:schemeClr val="dk1"/>
              </a:buClr>
              <a:buSzPts val="1100"/>
              <a:buFont typeface="Arial"/>
              <a:buNone/>
            </a:pPr>
            <a:r>
              <a:rPr lang="fr" sz="1200">
                <a:solidFill>
                  <a:schemeClr val="dk1"/>
                </a:solidFill>
              </a:rPr>
              <a:t>The head() method </a:t>
            </a:r>
            <a:endParaRPr>
              <a:latin typeface="Calibri"/>
              <a:ea typeface="Calibri"/>
              <a:cs typeface="Calibri"/>
              <a:sym typeface="Calibri"/>
            </a:endParaRPr>
          </a:p>
        </p:txBody>
      </p:sp>
      <p:sp>
        <p:nvSpPr>
          <p:cNvPr id="268" name="Google Shape;268;p46"/>
          <p:cNvSpPr txBox="1"/>
          <p:nvPr/>
        </p:nvSpPr>
        <p:spPr>
          <a:xfrm>
            <a:off x="5634875" y="1054975"/>
            <a:ext cx="2231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1500"/>
              </a:spcAft>
              <a:buClr>
                <a:schemeClr val="dk1"/>
              </a:buClr>
              <a:buSzPts val="1100"/>
              <a:buFont typeface="Arial"/>
              <a:buNone/>
            </a:pPr>
            <a:r>
              <a:rPr lang="fr" sz="1200">
                <a:solidFill>
                  <a:schemeClr val="dk1"/>
                </a:solidFill>
              </a:rPr>
              <a:t>the tail() method </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7"/>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rPr lang="fr" sz="2800"/>
              <a:t>Chapter 3 – Activity 3.02</a:t>
            </a:r>
            <a:br>
              <a:rPr lang="fr" sz="2800"/>
            </a:br>
            <a:r>
              <a:rPr lang="fr" sz="2800"/>
              <a:t>Christelle</a:t>
            </a:r>
            <a:endParaRPr sz="2800"/>
          </a:p>
          <a:p>
            <a:pPr indent="0" lvl="0" marL="0" rtl="0" algn="ctr">
              <a:spcBef>
                <a:spcPts val="0"/>
              </a:spcBef>
              <a:spcAft>
                <a:spcPts val="0"/>
              </a:spcAft>
              <a:buNone/>
            </a:pPr>
            <a:r>
              <a:t/>
            </a:r>
            <a:endParaRPr sz="2800"/>
          </a:p>
        </p:txBody>
      </p:sp>
      <p:pic>
        <p:nvPicPr>
          <p:cNvPr id="274" name="Google Shape;274;p47"/>
          <p:cNvPicPr preferRelativeResize="0"/>
          <p:nvPr/>
        </p:nvPicPr>
        <p:blipFill>
          <a:blip r:embed="rId3">
            <a:alphaModFix/>
          </a:blip>
          <a:stretch>
            <a:fillRect/>
          </a:stretch>
        </p:blipFill>
        <p:spPr>
          <a:xfrm>
            <a:off x="250850" y="993869"/>
            <a:ext cx="4076700" cy="2305050"/>
          </a:xfrm>
          <a:prstGeom prst="rect">
            <a:avLst/>
          </a:prstGeom>
          <a:noFill/>
          <a:ln>
            <a:noFill/>
          </a:ln>
        </p:spPr>
      </p:pic>
      <p:pic>
        <p:nvPicPr>
          <p:cNvPr id="275" name="Google Shape;275;p47"/>
          <p:cNvPicPr preferRelativeResize="0"/>
          <p:nvPr/>
        </p:nvPicPr>
        <p:blipFill>
          <a:blip r:embed="rId4">
            <a:alphaModFix/>
          </a:blip>
          <a:stretch>
            <a:fillRect/>
          </a:stretch>
        </p:blipFill>
        <p:spPr>
          <a:xfrm>
            <a:off x="4479950" y="1043094"/>
            <a:ext cx="4511650" cy="282996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8"/>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rPr lang="fr" sz="2800"/>
              <a:t>Chapter 3 – Activity 3.02</a:t>
            </a:r>
            <a:br>
              <a:rPr lang="fr" sz="2800"/>
            </a:br>
            <a:r>
              <a:rPr lang="fr" sz="2800"/>
              <a:t>Christelle</a:t>
            </a:r>
            <a:endParaRPr sz="2800"/>
          </a:p>
          <a:p>
            <a:pPr indent="0" lvl="0" marL="0" rtl="0" algn="ctr">
              <a:spcBef>
                <a:spcPts val="0"/>
              </a:spcBef>
              <a:spcAft>
                <a:spcPts val="0"/>
              </a:spcAft>
              <a:buNone/>
            </a:pPr>
            <a:r>
              <a:t/>
            </a:r>
            <a:endParaRPr sz="2800"/>
          </a:p>
        </p:txBody>
      </p:sp>
      <p:pic>
        <p:nvPicPr>
          <p:cNvPr id="281" name="Google Shape;281;p48"/>
          <p:cNvPicPr preferRelativeResize="0"/>
          <p:nvPr/>
        </p:nvPicPr>
        <p:blipFill>
          <a:blip r:embed="rId3">
            <a:alphaModFix/>
          </a:blip>
          <a:stretch>
            <a:fillRect/>
          </a:stretch>
        </p:blipFill>
        <p:spPr>
          <a:xfrm>
            <a:off x="136000" y="1100499"/>
            <a:ext cx="4093699" cy="2694400"/>
          </a:xfrm>
          <a:prstGeom prst="rect">
            <a:avLst/>
          </a:prstGeom>
          <a:noFill/>
          <a:ln>
            <a:noFill/>
          </a:ln>
        </p:spPr>
      </p:pic>
      <p:pic>
        <p:nvPicPr>
          <p:cNvPr id="282" name="Google Shape;282;p48"/>
          <p:cNvPicPr preferRelativeResize="0"/>
          <p:nvPr/>
        </p:nvPicPr>
        <p:blipFill>
          <a:blip r:embed="rId4">
            <a:alphaModFix/>
          </a:blip>
          <a:stretch>
            <a:fillRect/>
          </a:stretch>
        </p:blipFill>
        <p:spPr>
          <a:xfrm>
            <a:off x="4181419" y="1100500"/>
            <a:ext cx="4810180" cy="2694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9"/>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rPr lang="fr" sz="2800"/>
              <a:t>Chapter 3 – Activity 3.02</a:t>
            </a:r>
            <a:br>
              <a:rPr lang="fr" sz="2800"/>
            </a:br>
            <a:r>
              <a:rPr lang="fr" sz="2800"/>
              <a:t>Christelle</a:t>
            </a:r>
            <a:endParaRPr sz="2800"/>
          </a:p>
          <a:p>
            <a:pPr indent="0" lvl="0" marL="0" rtl="0" algn="ctr">
              <a:spcBef>
                <a:spcPts val="0"/>
              </a:spcBef>
              <a:spcAft>
                <a:spcPts val="0"/>
              </a:spcAft>
              <a:buNone/>
            </a:pPr>
            <a:r>
              <a:t/>
            </a:r>
            <a:endParaRPr sz="2800"/>
          </a:p>
        </p:txBody>
      </p:sp>
      <p:pic>
        <p:nvPicPr>
          <p:cNvPr id="288" name="Google Shape;288;p49"/>
          <p:cNvPicPr preferRelativeResize="0"/>
          <p:nvPr/>
        </p:nvPicPr>
        <p:blipFill>
          <a:blip r:embed="rId3">
            <a:alphaModFix/>
          </a:blip>
          <a:stretch>
            <a:fillRect/>
          </a:stretch>
        </p:blipFill>
        <p:spPr>
          <a:xfrm>
            <a:off x="160625" y="1100494"/>
            <a:ext cx="3202255" cy="3570656"/>
          </a:xfrm>
          <a:prstGeom prst="rect">
            <a:avLst/>
          </a:prstGeom>
          <a:noFill/>
          <a:ln>
            <a:noFill/>
          </a:ln>
        </p:spPr>
      </p:pic>
      <p:pic>
        <p:nvPicPr>
          <p:cNvPr id="289" name="Google Shape;289;p49"/>
          <p:cNvPicPr preferRelativeResize="0"/>
          <p:nvPr/>
        </p:nvPicPr>
        <p:blipFill>
          <a:blip r:embed="rId4">
            <a:alphaModFix/>
          </a:blip>
          <a:stretch>
            <a:fillRect/>
          </a:stretch>
        </p:blipFill>
        <p:spPr>
          <a:xfrm>
            <a:off x="3712155" y="1100494"/>
            <a:ext cx="5097145" cy="357065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0"/>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rPr lang="fr" sz="2800"/>
              <a:t>Chapter 3 – Activity 3.02</a:t>
            </a:r>
            <a:br>
              <a:rPr lang="fr" sz="2800"/>
            </a:br>
            <a:r>
              <a:rPr lang="fr" sz="2800"/>
              <a:t>Christelle</a:t>
            </a:r>
            <a:endParaRPr sz="2800"/>
          </a:p>
          <a:p>
            <a:pPr indent="0" lvl="0" marL="0" rtl="0" algn="ctr">
              <a:spcBef>
                <a:spcPts val="0"/>
              </a:spcBef>
              <a:spcAft>
                <a:spcPts val="0"/>
              </a:spcAft>
              <a:buNone/>
            </a:pPr>
            <a:r>
              <a:t/>
            </a:r>
            <a:endParaRPr sz="2800"/>
          </a:p>
        </p:txBody>
      </p:sp>
      <p:pic>
        <p:nvPicPr>
          <p:cNvPr id="295" name="Google Shape;295;p50"/>
          <p:cNvPicPr preferRelativeResize="0"/>
          <p:nvPr/>
        </p:nvPicPr>
        <p:blipFill>
          <a:blip r:embed="rId3">
            <a:alphaModFix/>
          </a:blip>
          <a:stretch>
            <a:fillRect/>
          </a:stretch>
        </p:blipFill>
        <p:spPr>
          <a:xfrm>
            <a:off x="1164888" y="1125119"/>
            <a:ext cx="6814230" cy="357065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1"/>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rPr lang="fr" sz="2800"/>
              <a:t>Chapter 3 – Activity 3.02</a:t>
            </a:r>
            <a:br>
              <a:rPr lang="fr" sz="2800"/>
            </a:br>
            <a:r>
              <a:rPr lang="fr" sz="2800"/>
              <a:t>Christelle</a:t>
            </a:r>
            <a:endParaRPr sz="2800"/>
          </a:p>
          <a:p>
            <a:pPr indent="0" lvl="0" marL="0" rtl="0" algn="ctr">
              <a:spcBef>
                <a:spcPts val="0"/>
              </a:spcBef>
              <a:spcAft>
                <a:spcPts val="0"/>
              </a:spcAft>
              <a:buNone/>
            </a:pPr>
            <a:r>
              <a:t/>
            </a:r>
            <a:endParaRPr sz="2800"/>
          </a:p>
        </p:txBody>
      </p:sp>
      <p:pic>
        <p:nvPicPr>
          <p:cNvPr id="301" name="Google Shape;301;p51"/>
          <p:cNvPicPr preferRelativeResize="0"/>
          <p:nvPr/>
        </p:nvPicPr>
        <p:blipFill>
          <a:blip r:embed="rId3">
            <a:alphaModFix/>
          </a:blip>
          <a:stretch>
            <a:fillRect/>
          </a:stretch>
        </p:blipFill>
        <p:spPr>
          <a:xfrm>
            <a:off x="152400" y="1063200"/>
            <a:ext cx="4699051" cy="3878676"/>
          </a:xfrm>
          <a:prstGeom prst="rect">
            <a:avLst/>
          </a:prstGeom>
          <a:noFill/>
          <a:ln>
            <a:noFill/>
          </a:ln>
        </p:spPr>
      </p:pic>
      <p:pic>
        <p:nvPicPr>
          <p:cNvPr id="302" name="Google Shape;302;p51"/>
          <p:cNvPicPr preferRelativeResize="0"/>
          <p:nvPr/>
        </p:nvPicPr>
        <p:blipFill>
          <a:blip r:embed="rId4">
            <a:alphaModFix/>
          </a:blip>
          <a:stretch>
            <a:fillRect/>
          </a:stretch>
        </p:blipFill>
        <p:spPr>
          <a:xfrm>
            <a:off x="5003851" y="1420444"/>
            <a:ext cx="3987749" cy="2762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1100"/>
              <a:buFont typeface="Arial"/>
              <a:buNone/>
            </a:pPr>
            <a:r>
              <a:rPr lang="fr"/>
              <a:t>Chapter 3 – exercise 3.03</a:t>
            </a:r>
            <a:br>
              <a:rPr lang="fr"/>
            </a:br>
            <a:r>
              <a:rPr lang="fr" sz="2300"/>
              <a:t>Loic</a:t>
            </a:r>
            <a:endParaRPr/>
          </a:p>
        </p:txBody>
      </p:sp>
      <p:pic>
        <p:nvPicPr>
          <p:cNvPr id="308" name="Google Shape;308;p52"/>
          <p:cNvPicPr preferRelativeResize="0"/>
          <p:nvPr/>
        </p:nvPicPr>
        <p:blipFill>
          <a:blip r:embed="rId3">
            <a:alphaModFix/>
          </a:blip>
          <a:stretch>
            <a:fillRect/>
          </a:stretch>
        </p:blipFill>
        <p:spPr>
          <a:xfrm>
            <a:off x="175425" y="1268044"/>
            <a:ext cx="4084179" cy="3570657"/>
          </a:xfrm>
          <a:prstGeom prst="rect">
            <a:avLst/>
          </a:prstGeom>
          <a:noFill/>
          <a:ln>
            <a:noFill/>
          </a:ln>
        </p:spPr>
      </p:pic>
      <p:pic>
        <p:nvPicPr>
          <p:cNvPr id="309" name="Google Shape;309;p52"/>
          <p:cNvPicPr preferRelativeResize="0"/>
          <p:nvPr/>
        </p:nvPicPr>
        <p:blipFill>
          <a:blip r:embed="rId4">
            <a:alphaModFix/>
          </a:blip>
          <a:stretch>
            <a:fillRect/>
          </a:stretch>
        </p:blipFill>
        <p:spPr>
          <a:xfrm>
            <a:off x="4884179" y="1268044"/>
            <a:ext cx="4079380" cy="357065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1100"/>
              <a:buFont typeface="Arial"/>
              <a:buNone/>
            </a:pPr>
            <a:r>
              <a:rPr lang="fr"/>
              <a:t>Chapter 3 – exercise 3.03</a:t>
            </a:r>
            <a:br>
              <a:rPr lang="fr"/>
            </a:br>
            <a:r>
              <a:rPr lang="fr" sz="2300"/>
              <a:t>Loic</a:t>
            </a:r>
            <a:endParaRPr/>
          </a:p>
        </p:txBody>
      </p:sp>
      <p:pic>
        <p:nvPicPr>
          <p:cNvPr id="315" name="Google Shape;315;p53"/>
          <p:cNvPicPr preferRelativeResize="0"/>
          <p:nvPr/>
        </p:nvPicPr>
        <p:blipFill>
          <a:blip r:embed="rId3">
            <a:alphaModFix/>
          </a:blip>
          <a:stretch>
            <a:fillRect/>
          </a:stretch>
        </p:blipFill>
        <p:spPr>
          <a:xfrm>
            <a:off x="1441725" y="1268044"/>
            <a:ext cx="6260551" cy="357065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txBox="1"/>
          <p:nvPr>
            <p:ph type="title"/>
          </p:nvPr>
        </p:nvSpPr>
        <p:spPr>
          <a:xfrm>
            <a:off x="658334" y="304800"/>
            <a:ext cx="7827300" cy="7188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90000"/>
              </a:lnSpc>
              <a:spcBef>
                <a:spcPts val="0"/>
              </a:spcBef>
              <a:spcAft>
                <a:spcPts val="0"/>
              </a:spcAft>
              <a:buClr>
                <a:schemeClr val="dk1"/>
              </a:buClr>
              <a:buSzPct val="100000"/>
              <a:buFont typeface="Calibri"/>
              <a:buNone/>
            </a:pPr>
            <a:r>
              <a:rPr b="1" lang="fr"/>
              <a:t>Use case presentation and problem definiton</a:t>
            </a:r>
            <a:endParaRPr b="1"/>
          </a:p>
        </p:txBody>
      </p:sp>
      <p:sp>
        <p:nvSpPr>
          <p:cNvPr id="142" name="Google Shape;142;p27"/>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38100" lvl="0" marL="177800" rtl="0" algn="just">
              <a:spcBef>
                <a:spcPts val="0"/>
              </a:spcBef>
              <a:spcAft>
                <a:spcPts val="0"/>
              </a:spcAft>
              <a:buClr>
                <a:schemeClr val="dk1"/>
              </a:buClr>
              <a:buSzPts val="1100"/>
              <a:buFont typeface="Arial"/>
              <a:buNone/>
            </a:pPr>
            <a:r>
              <a:rPr lang="fr"/>
              <a:t>Does a simple linear regression allow us to approximate the evolution of temperatures over a period? </a:t>
            </a:r>
            <a:endParaRPr/>
          </a:p>
          <a:p>
            <a:pPr indent="-38100" lvl="0" marL="177800" rtl="0" algn="just">
              <a:spcBef>
                <a:spcPts val="0"/>
              </a:spcBef>
              <a:spcAft>
                <a:spcPts val="0"/>
              </a:spcAft>
              <a:buClr>
                <a:schemeClr val="dk1"/>
              </a:buClr>
              <a:buSzPts val="1100"/>
              <a:buNone/>
            </a:pPr>
            <a:r>
              <a:t/>
            </a:r>
            <a:endParaRPr/>
          </a:p>
          <a:p>
            <a:pPr indent="-38100" lvl="0" marL="177800" rtl="0" algn="just">
              <a:spcBef>
                <a:spcPts val="0"/>
              </a:spcBef>
              <a:spcAft>
                <a:spcPts val="0"/>
              </a:spcAft>
              <a:buClr>
                <a:schemeClr val="dk1"/>
              </a:buClr>
              <a:buSzPts val="1100"/>
              <a:buNone/>
            </a:pPr>
            <a:r>
              <a:rPr lang="fr"/>
              <a:t>For the linear regression, we aim to predict or model continuous values, from recorded air temperatures from the years 1841 to 2010 ? </a:t>
            </a:r>
            <a:endParaRPr/>
          </a:p>
          <a:p>
            <a:pPr indent="-38100" lvl="0" marL="177800" rtl="0" algn="just">
              <a:spcBef>
                <a:spcPts val="0"/>
              </a:spcBef>
              <a:spcAft>
                <a:spcPts val="0"/>
              </a:spcAft>
              <a:buClr>
                <a:schemeClr val="dk1"/>
              </a:buClr>
              <a:buSzPts val="1100"/>
              <a:buNone/>
            </a:pPr>
            <a:r>
              <a:t/>
            </a:r>
            <a:endParaRPr/>
          </a:p>
          <a:p>
            <a:pPr indent="-38100" lvl="0" marL="177800" rtl="0" algn="just">
              <a:spcBef>
                <a:spcPts val="0"/>
              </a:spcBef>
              <a:spcAft>
                <a:spcPts val="0"/>
              </a:spcAft>
              <a:buClr>
                <a:schemeClr val="dk1"/>
              </a:buClr>
              <a:buSzPts val="1100"/>
              <a:buNone/>
            </a:pPr>
            <a:r>
              <a:t/>
            </a:r>
            <a:endParaRPr/>
          </a:p>
          <a:p>
            <a:pPr indent="-38100" lvl="0" marL="177800" rtl="0" algn="just">
              <a:spcBef>
                <a:spcPts val="0"/>
              </a:spcBef>
              <a:spcAft>
                <a:spcPts val="0"/>
              </a:spcAft>
              <a:buClr>
                <a:schemeClr val="dk1"/>
              </a:buClr>
              <a:buSzPts val="1100"/>
              <a:buFont typeface="Arial"/>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1100"/>
              <a:buFont typeface="Arial"/>
              <a:buNone/>
            </a:pPr>
            <a:r>
              <a:rPr lang="fr"/>
              <a:t>Chapter 3 – exercise 3.03</a:t>
            </a:r>
            <a:br>
              <a:rPr lang="fr"/>
            </a:br>
            <a:r>
              <a:rPr lang="fr" sz="2300"/>
              <a:t>Loic</a:t>
            </a:r>
            <a:endParaRPr/>
          </a:p>
        </p:txBody>
      </p:sp>
      <p:pic>
        <p:nvPicPr>
          <p:cNvPr id="321" name="Google Shape;321;p54"/>
          <p:cNvPicPr preferRelativeResize="0"/>
          <p:nvPr/>
        </p:nvPicPr>
        <p:blipFill>
          <a:blip r:embed="rId3">
            <a:alphaModFix/>
          </a:blip>
          <a:stretch>
            <a:fillRect/>
          </a:stretch>
        </p:blipFill>
        <p:spPr>
          <a:xfrm>
            <a:off x="2032075" y="1268044"/>
            <a:ext cx="5079838" cy="357065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1100"/>
              <a:buFont typeface="Arial"/>
              <a:buNone/>
            </a:pPr>
            <a:r>
              <a:rPr lang="fr"/>
              <a:t>Chapter 3 – exercise 3.03</a:t>
            </a:r>
            <a:br>
              <a:rPr lang="fr"/>
            </a:br>
            <a:r>
              <a:rPr lang="fr" sz="2300"/>
              <a:t>Loic</a:t>
            </a:r>
            <a:endParaRPr/>
          </a:p>
        </p:txBody>
      </p:sp>
      <p:pic>
        <p:nvPicPr>
          <p:cNvPr id="327" name="Google Shape;327;p55"/>
          <p:cNvPicPr preferRelativeResize="0"/>
          <p:nvPr/>
        </p:nvPicPr>
        <p:blipFill>
          <a:blip r:embed="rId3">
            <a:alphaModFix/>
          </a:blip>
          <a:stretch>
            <a:fillRect/>
          </a:stretch>
        </p:blipFill>
        <p:spPr>
          <a:xfrm>
            <a:off x="152400" y="1420444"/>
            <a:ext cx="3883206" cy="3570656"/>
          </a:xfrm>
          <a:prstGeom prst="rect">
            <a:avLst/>
          </a:prstGeom>
          <a:noFill/>
          <a:ln>
            <a:noFill/>
          </a:ln>
        </p:spPr>
      </p:pic>
      <p:pic>
        <p:nvPicPr>
          <p:cNvPr id="328" name="Google Shape;328;p55"/>
          <p:cNvPicPr preferRelativeResize="0"/>
          <p:nvPr/>
        </p:nvPicPr>
        <p:blipFill>
          <a:blip r:embed="rId4">
            <a:alphaModFix/>
          </a:blip>
          <a:stretch>
            <a:fillRect/>
          </a:stretch>
        </p:blipFill>
        <p:spPr>
          <a:xfrm>
            <a:off x="4104706" y="1420444"/>
            <a:ext cx="3482024" cy="357065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1100"/>
              <a:buFont typeface="Arial"/>
              <a:buNone/>
            </a:pPr>
            <a:r>
              <a:rPr lang="fr"/>
              <a:t>Chapter 3 – exercise 3.03</a:t>
            </a:r>
            <a:br>
              <a:rPr lang="fr"/>
            </a:br>
            <a:r>
              <a:rPr lang="fr" sz="2300"/>
              <a:t>Loic</a:t>
            </a:r>
            <a:endParaRPr/>
          </a:p>
        </p:txBody>
      </p:sp>
      <p:pic>
        <p:nvPicPr>
          <p:cNvPr id="334" name="Google Shape;334;p56"/>
          <p:cNvPicPr preferRelativeResize="0"/>
          <p:nvPr/>
        </p:nvPicPr>
        <p:blipFill>
          <a:blip r:embed="rId3">
            <a:alphaModFix/>
          </a:blip>
          <a:stretch>
            <a:fillRect/>
          </a:stretch>
        </p:blipFill>
        <p:spPr>
          <a:xfrm>
            <a:off x="1063675" y="1268044"/>
            <a:ext cx="7016651" cy="357065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1100"/>
              <a:buFont typeface="Arial"/>
              <a:buNone/>
            </a:pPr>
            <a:r>
              <a:rPr lang="fr"/>
              <a:t>Chapter 3 – exercise 3.03</a:t>
            </a:r>
            <a:br>
              <a:rPr lang="fr"/>
            </a:br>
            <a:r>
              <a:rPr lang="fr" sz="2300"/>
              <a:t>Loic</a:t>
            </a:r>
            <a:endParaRPr/>
          </a:p>
        </p:txBody>
      </p:sp>
      <p:pic>
        <p:nvPicPr>
          <p:cNvPr id="340" name="Google Shape;340;p57"/>
          <p:cNvPicPr preferRelativeResize="0"/>
          <p:nvPr/>
        </p:nvPicPr>
        <p:blipFill>
          <a:blip r:embed="rId3">
            <a:alphaModFix/>
          </a:blip>
          <a:stretch>
            <a:fillRect/>
          </a:stretch>
        </p:blipFill>
        <p:spPr>
          <a:xfrm>
            <a:off x="2031950" y="1268044"/>
            <a:ext cx="5080100" cy="357065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1100"/>
              <a:buFont typeface="Arial"/>
              <a:buNone/>
            </a:pPr>
            <a:r>
              <a:rPr lang="fr"/>
              <a:t>Chapter 3 – exercise 3.03</a:t>
            </a:r>
            <a:br>
              <a:rPr lang="fr"/>
            </a:br>
            <a:r>
              <a:rPr lang="fr" sz="2300"/>
              <a:t>Loic</a:t>
            </a:r>
            <a:endParaRPr/>
          </a:p>
        </p:txBody>
      </p:sp>
      <p:pic>
        <p:nvPicPr>
          <p:cNvPr id="346" name="Google Shape;346;p58"/>
          <p:cNvPicPr preferRelativeResize="0"/>
          <p:nvPr/>
        </p:nvPicPr>
        <p:blipFill>
          <a:blip r:embed="rId3">
            <a:alphaModFix/>
          </a:blip>
          <a:stretch>
            <a:fillRect/>
          </a:stretch>
        </p:blipFill>
        <p:spPr>
          <a:xfrm>
            <a:off x="572975" y="1268044"/>
            <a:ext cx="3437588" cy="3570656"/>
          </a:xfrm>
          <a:prstGeom prst="rect">
            <a:avLst/>
          </a:prstGeom>
          <a:noFill/>
          <a:ln>
            <a:noFill/>
          </a:ln>
        </p:spPr>
      </p:pic>
      <p:pic>
        <p:nvPicPr>
          <p:cNvPr id="347" name="Google Shape;347;p58"/>
          <p:cNvPicPr preferRelativeResize="0"/>
          <p:nvPr/>
        </p:nvPicPr>
        <p:blipFill>
          <a:blip r:embed="rId4">
            <a:alphaModFix/>
          </a:blip>
          <a:stretch>
            <a:fillRect/>
          </a:stretch>
        </p:blipFill>
        <p:spPr>
          <a:xfrm>
            <a:off x="4174488" y="1268044"/>
            <a:ext cx="4828637" cy="341613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59"/>
          <p:cNvPicPr preferRelativeResize="0"/>
          <p:nvPr/>
        </p:nvPicPr>
        <p:blipFill>
          <a:blip r:embed="rId3">
            <a:alphaModFix/>
          </a:blip>
          <a:stretch>
            <a:fillRect/>
          </a:stretch>
        </p:blipFill>
        <p:spPr>
          <a:xfrm>
            <a:off x="152400" y="1195500"/>
            <a:ext cx="4933950" cy="3076575"/>
          </a:xfrm>
          <a:prstGeom prst="rect">
            <a:avLst/>
          </a:prstGeom>
          <a:noFill/>
          <a:ln>
            <a:noFill/>
          </a:ln>
        </p:spPr>
      </p:pic>
      <p:sp>
        <p:nvSpPr>
          <p:cNvPr id="353" name="Google Shape;353;p59"/>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Clr>
                <a:schemeClr val="dk1"/>
              </a:buClr>
              <a:buSzPct val="100000"/>
              <a:buFont typeface="Calibri"/>
              <a:buNone/>
            </a:pPr>
            <a:r>
              <a:rPr lang="fr"/>
              <a:t>Chapter 3 – exercise 3.04</a:t>
            </a:r>
            <a:br>
              <a:rPr lang="fr"/>
            </a:br>
            <a:r>
              <a:rPr lang="fr" sz="2300"/>
              <a:t>Jiayan</a:t>
            </a:r>
            <a:endParaRPr/>
          </a:p>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60"/>
          <p:cNvPicPr preferRelativeResize="0"/>
          <p:nvPr/>
        </p:nvPicPr>
        <p:blipFill>
          <a:blip r:embed="rId3">
            <a:alphaModFix/>
          </a:blip>
          <a:stretch>
            <a:fillRect/>
          </a:stretch>
        </p:blipFill>
        <p:spPr>
          <a:xfrm>
            <a:off x="152400" y="890700"/>
            <a:ext cx="5286375" cy="4019550"/>
          </a:xfrm>
          <a:prstGeom prst="rect">
            <a:avLst/>
          </a:prstGeom>
          <a:noFill/>
          <a:ln>
            <a:noFill/>
          </a:ln>
        </p:spPr>
      </p:pic>
      <p:sp>
        <p:nvSpPr>
          <p:cNvPr id="359" name="Google Shape;359;p60"/>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Clr>
                <a:schemeClr val="dk1"/>
              </a:buClr>
              <a:buSzPct val="100000"/>
              <a:buFont typeface="Calibri"/>
              <a:buNone/>
            </a:pPr>
            <a:r>
              <a:rPr lang="fr"/>
              <a:t>Chapter 3 – exercise 3.04</a:t>
            </a:r>
            <a:br>
              <a:rPr lang="fr"/>
            </a:br>
            <a:r>
              <a:rPr lang="fr" sz="2300"/>
              <a:t>Jiayan</a:t>
            </a:r>
            <a:endParaRPr/>
          </a:p>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61"/>
          <p:cNvPicPr preferRelativeResize="0"/>
          <p:nvPr/>
        </p:nvPicPr>
        <p:blipFill>
          <a:blip r:embed="rId3">
            <a:alphaModFix/>
          </a:blip>
          <a:stretch>
            <a:fillRect/>
          </a:stretch>
        </p:blipFill>
        <p:spPr>
          <a:xfrm>
            <a:off x="152400" y="890700"/>
            <a:ext cx="4419600" cy="2371068"/>
          </a:xfrm>
          <a:prstGeom prst="rect">
            <a:avLst/>
          </a:prstGeom>
          <a:noFill/>
          <a:ln>
            <a:noFill/>
          </a:ln>
        </p:spPr>
      </p:pic>
      <p:pic>
        <p:nvPicPr>
          <p:cNvPr id="365" name="Google Shape;365;p61"/>
          <p:cNvPicPr preferRelativeResize="0"/>
          <p:nvPr/>
        </p:nvPicPr>
        <p:blipFill>
          <a:blip r:embed="rId4">
            <a:alphaModFix/>
          </a:blip>
          <a:stretch>
            <a:fillRect/>
          </a:stretch>
        </p:blipFill>
        <p:spPr>
          <a:xfrm>
            <a:off x="4696275" y="966900"/>
            <a:ext cx="4295325" cy="1968687"/>
          </a:xfrm>
          <a:prstGeom prst="rect">
            <a:avLst/>
          </a:prstGeom>
          <a:noFill/>
          <a:ln>
            <a:noFill/>
          </a:ln>
        </p:spPr>
      </p:pic>
      <p:pic>
        <p:nvPicPr>
          <p:cNvPr id="366" name="Google Shape;366;p61"/>
          <p:cNvPicPr preferRelativeResize="0"/>
          <p:nvPr/>
        </p:nvPicPr>
        <p:blipFill>
          <a:blip r:embed="rId5">
            <a:alphaModFix/>
          </a:blip>
          <a:stretch>
            <a:fillRect/>
          </a:stretch>
        </p:blipFill>
        <p:spPr>
          <a:xfrm>
            <a:off x="142650" y="3326325"/>
            <a:ext cx="4134292" cy="1768075"/>
          </a:xfrm>
          <a:prstGeom prst="rect">
            <a:avLst/>
          </a:prstGeom>
          <a:noFill/>
          <a:ln>
            <a:noFill/>
          </a:ln>
        </p:spPr>
      </p:pic>
      <p:sp>
        <p:nvSpPr>
          <p:cNvPr id="367" name="Google Shape;367;p61"/>
          <p:cNvSpPr txBox="1"/>
          <p:nvPr/>
        </p:nvSpPr>
        <p:spPr>
          <a:xfrm>
            <a:off x="2927400" y="2862225"/>
            <a:ext cx="114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9900FF"/>
                </a:solidFill>
                <a:latin typeface="Calibri"/>
                <a:ea typeface="Calibri"/>
                <a:cs typeface="Calibri"/>
                <a:sym typeface="Calibri"/>
              </a:rPr>
              <a:t>Before PLAY</a:t>
            </a:r>
            <a:endParaRPr>
              <a:solidFill>
                <a:srgbClr val="9900FF"/>
              </a:solidFill>
              <a:latin typeface="Calibri"/>
              <a:ea typeface="Calibri"/>
              <a:cs typeface="Calibri"/>
              <a:sym typeface="Calibri"/>
            </a:endParaRPr>
          </a:p>
        </p:txBody>
      </p:sp>
      <p:sp>
        <p:nvSpPr>
          <p:cNvPr id="368" name="Google Shape;368;p61"/>
          <p:cNvSpPr txBox="1"/>
          <p:nvPr/>
        </p:nvSpPr>
        <p:spPr>
          <a:xfrm>
            <a:off x="7312850" y="2614425"/>
            <a:ext cx="1143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rgbClr val="9900FF"/>
                </a:solidFill>
                <a:latin typeface="Calibri"/>
                <a:ea typeface="Calibri"/>
                <a:cs typeface="Calibri"/>
                <a:sym typeface="Calibri"/>
              </a:rPr>
              <a:t>After</a:t>
            </a:r>
            <a:r>
              <a:rPr lang="fr" sz="1300">
                <a:solidFill>
                  <a:srgbClr val="9900FF"/>
                </a:solidFill>
                <a:latin typeface="Calibri"/>
                <a:ea typeface="Calibri"/>
                <a:cs typeface="Calibri"/>
                <a:sym typeface="Calibri"/>
              </a:rPr>
              <a:t> PLAY</a:t>
            </a:r>
            <a:endParaRPr sz="1300">
              <a:solidFill>
                <a:srgbClr val="9900FF"/>
              </a:solidFill>
              <a:latin typeface="Calibri"/>
              <a:ea typeface="Calibri"/>
              <a:cs typeface="Calibri"/>
              <a:sym typeface="Calibri"/>
            </a:endParaRPr>
          </a:p>
        </p:txBody>
      </p:sp>
      <p:sp>
        <p:nvSpPr>
          <p:cNvPr id="369" name="Google Shape;369;p61"/>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Clr>
                <a:schemeClr val="dk1"/>
              </a:buClr>
              <a:buSzPct val="100000"/>
              <a:buFont typeface="Calibri"/>
              <a:buNone/>
            </a:pPr>
            <a:r>
              <a:rPr lang="fr"/>
              <a:t>Chapter 3 – exercise 3.04</a:t>
            </a:r>
            <a:br>
              <a:rPr lang="fr"/>
            </a:br>
            <a:r>
              <a:rPr lang="fr" sz="2300"/>
              <a:t>Jiayan</a:t>
            </a:r>
            <a:endParaRPr/>
          </a:p>
          <a:p>
            <a:pPr indent="0" lvl="0" marL="0" rtl="0" algn="l">
              <a:spcBef>
                <a:spcPts val="0"/>
              </a:spcBef>
              <a:spcAft>
                <a:spcPts val="0"/>
              </a:spcAft>
              <a:buNone/>
            </a:pPr>
            <a:r>
              <a:t/>
            </a:r>
            <a:endParaRPr/>
          </a:p>
        </p:txBody>
      </p:sp>
      <p:sp>
        <p:nvSpPr>
          <p:cNvPr id="370" name="Google Shape;370;p61"/>
          <p:cNvSpPr/>
          <p:nvPr/>
        </p:nvSpPr>
        <p:spPr>
          <a:xfrm>
            <a:off x="443200" y="2734725"/>
            <a:ext cx="2484300" cy="5271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1"/>
          <p:cNvSpPr/>
          <p:nvPr/>
        </p:nvSpPr>
        <p:spPr>
          <a:xfrm>
            <a:off x="4945225" y="2678175"/>
            <a:ext cx="2367600" cy="2574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62"/>
          <p:cNvPicPr preferRelativeResize="0"/>
          <p:nvPr/>
        </p:nvPicPr>
        <p:blipFill>
          <a:blip r:embed="rId3">
            <a:alphaModFix/>
          </a:blip>
          <a:stretch>
            <a:fillRect/>
          </a:stretch>
        </p:blipFill>
        <p:spPr>
          <a:xfrm>
            <a:off x="152400" y="1043100"/>
            <a:ext cx="4171950" cy="4000500"/>
          </a:xfrm>
          <a:prstGeom prst="rect">
            <a:avLst/>
          </a:prstGeom>
          <a:noFill/>
          <a:ln>
            <a:noFill/>
          </a:ln>
        </p:spPr>
      </p:pic>
      <p:pic>
        <p:nvPicPr>
          <p:cNvPr id="377" name="Google Shape;377;p62"/>
          <p:cNvPicPr preferRelativeResize="0"/>
          <p:nvPr/>
        </p:nvPicPr>
        <p:blipFill>
          <a:blip r:embed="rId4">
            <a:alphaModFix/>
          </a:blip>
          <a:stretch>
            <a:fillRect/>
          </a:stretch>
        </p:blipFill>
        <p:spPr>
          <a:xfrm>
            <a:off x="4476750" y="1043100"/>
            <a:ext cx="4143375" cy="3600450"/>
          </a:xfrm>
          <a:prstGeom prst="rect">
            <a:avLst/>
          </a:prstGeom>
          <a:noFill/>
          <a:ln>
            <a:noFill/>
          </a:ln>
        </p:spPr>
      </p:pic>
      <p:sp>
        <p:nvSpPr>
          <p:cNvPr id="378" name="Google Shape;378;p62"/>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Clr>
                <a:schemeClr val="dk1"/>
              </a:buClr>
              <a:buSzPct val="100000"/>
              <a:buFont typeface="Calibri"/>
              <a:buNone/>
            </a:pPr>
            <a:r>
              <a:rPr lang="fr"/>
              <a:t>Chapter 3 – exercise 3.04</a:t>
            </a:r>
            <a:br>
              <a:rPr lang="fr"/>
            </a:br>
            <a:r>
              <a:rPr lang="fr" sz="2300"/>
              <a:t>Jiayan</a:t>
            </a:r>
            <a:endParaRPr/>
          </a:p>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63"/>
          <p:cNvPicPr preferRelativeResize="0"/>
          <p:nvPr/>
        </p:nvPicPr>
        <p:blipFill>
          <a:blip r:embed="rId3">
            <a:alphaModFix/>
          </a:blip>
          <a:stretch>
            <a:fillRect/>
          </a:stretch>
        </p:blipFill>
        <p:spPr>
          <a:xfrm>
            <a:off x="1566100" y="925675"/>
            <a:ext cx="6011804" cy="4100399"/>
          </a:xfrm>
          <a:prstGeom prst="rect">
            <a:avLst/>
          </a:prstGeom>
          <a:noFill/>
          <a:ln>
            <a:noFill/>
          </a:ln>
        </p:spPr>
      </p:pic>
      <p:sp>
        <p:nvSpPr>
          <p:cNvPr id="384" name="Google Shape;384;p63"/>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Clr>
                <a:schemeClr val="dk1"/>
              </a:buClr>
              <a:buSzPct val="100000"/>
              <a:buFont typeface="Calibri"/>
              <a:buNone/>
            </a:pPr>
            <a:r>
              <a:rPr lang="fr"/>
              <a:t>Chapter 3 – exercise 3.04</a:t>
            </a:r>
            <a:br>
              <a:rPr lang="fr"/>
            </a:br>
            <a:r>
              <a:rPr lang="fr" sz="2300"/>
              <a:t>Jiayan</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None/>
            </a:pPr>
            <a:r>
              <a:rPr lang="fr"/>
              <a:t>Chapter 3 Linear regression </a:t>
            </a:r>
            <a:endParaRPr/>
          </a:p>
          <a:p>
            <a:pPr indent="-317500" lvl="0" marL="457200" rtl="0" algn="l">
              <a:lnSpc>
                <a:spcPct val="90000"/>
              </a:lnSpc>
              <a:spcBef>
                <a:spcPts val="0"/>
              </a:spcBef>
              <a:spcAft>
                <a:spcPts val="0"/>
              </a:spcAft>
              <a:buSzPts val="1400"/>
              <a:buChar char="-"/>
            </a:pPr>
            <a:r>
              <a:rPr lang="fr"/>
              <a:t>3.01 : Plotting data with a moving average</a:t>
            </a:r>
            <a:endParaRPr/>
          </a:p>
          <a:p>
            <a:pPr indent="-317500" lvl="0" marL="457200" rtl="0" algn="l">
              <a:lnSpc>
                <a:spcPct val="90000"/>
              </a:lnSpc>
              <a:spcBef>
                <a:spcPts val="0"/>
              </a:spcBef>
              <a:spcAft>
                <a:spcPts val="0"/>
              </a:spcAft>
              <a:buSzPts val="1400"/>
              <a:buChar char="-"/>
            </a:pPr>
            <a:r>
              <a:rPr lang="fr"/>
              <a:t>3.02 : Linear model using the least </a:t>
            </a:r>
            <a:r>
              <a:rPr lang="fr"/>
              <a:t>square</a:t>
            </a:r>
            <a:r>
              <a:rPr lang="fr"/>
              <a:t> methods</a:t>
            </a:r>
            <a:endParaRPr/>
          </a:p>
          <a:p>
            <a:pPr indent="-317500" lvl="0" marL="457200" rtl="0" algn="l">
              <a:lnSpc>
                <a:spcPct val="90000"/>
              </a:lnSpc>
              <a:spcBef>
                <a:spcPts val="0"/>
              </a:spcBef>
              <a:spcAft>
                <a:spcPts val="0"/>
              </a:spcAft>
              <a:buSzPts val="1400"/>
              <a:buChar char="-"/>
            </a:pPr>
            <a:r>
              <a:rPr lang="fr"/>
              <a:t>3.03 : Dummy variables</a:t>
            </a:r>
            <a:endParaRPr/>
          </a:p>
          <a:p>
            <a:pPr indent="-317500" lvl="0" marL="457200" rtl="0" algn="l">
              <a:lnSpc>
                <a:spcPct val="90000"/>
              </a:lnSpc>
              <a:spcBef>
                <a:spcPts val="0"/>
              </a:spcBef>
              <a:spcAft>
                <a:spcPts val="0"/>
              </a:spcAft>
              <a:buSzPts val="1400"/>
              <a:buChar char="-"/>
            </a:pPr>
            <a:r>
              <a:rPr lang="fr"/>
              <a:t>3.04 : Polynomial models with linear regression</a:t>
            </a:r>
            <a:endParaRPr/>
          </a:p>
          <a:p>
            <a:pPr indent="-317500" lvl="0" marL="457200" rtl="0" algn="l">
              <a:lnSpc>
                <a:spcPct val="90000"/>
              </a:lnSpc>
              <a:spcBef>
                <a:spcPts val="0"/>
              </a:spcBef>
              <a:spcAft>
                <a:spcPts val="0"/>
              </a:spcAft>
              <a:buSzPts val="1400"/>
              <a:buChar char="-"/>
            </a:pPr>
            <a:r>
              <a:rPr lang="fr"/>
              <a:t>3.05 : Linear regression with gradient </a:t>
            </a:r>
            <a:r>
              <a:rPr lang="fr"/>
              <a:t>descent</a:t>
            </a:r>
            <a:r>
              <a:rPr lang="fr"/>
              <a:t>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fr"/>
              <a:t>Chapter 4 Auto- </a:t>
            </a:r>
            <a:r>
              <a:rPr lang="fr"/>
              <a:t>regression</a:t>
            </a:r>
            <a:r>
              <a:rPr lang="fr"/>
              <a:t> </a:t>
            </a:r>
            <a:endParaRPr/>
          </a:p>
          <a:p>
            <a:pPr indent="-317500" lvl="0" marL="457200" rtl="0" algn="l">
              <a:lnSpc>
                <a:spcPct val="90000"/>
              </a:lnSpc>
              <a:spcBef>
                <a:spcPts val="0"/>
              </a:spcBef>
              <a:spcAft>
                <a:spcPts val="0"/>
              </a:spcAft>
              <a:buSzPts val="1400"/>
              <a:buChar char="-"/>
            </a:pPr>
            <a:r>
              <a:rPr lang="fr"/>
              <a:t>4.01 Auto-regression models </a:t>
            </a:r>
            <a:endParaRPr/>
          </a:p>
        </p:txBody>
      </p:sp>
      <p:sp>
        <p:nvSpPr>
          <p:cNvPr id="148" name="Google Shape;148;p28"/>
          <p:cNvSpPr txBox="1"/>
          <p:nvPr>
            <p:ph type="title"/>
          </p:nvPr>
        </p:nvSpPr>
        <p:spPr>
          <a:xfrm>
            <a:off x="628650" y="152400"/>
            <a:ext cx="78867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b="1" i="0" lang="fr" sz="2800"/>
              <a:t>Data Analytics approach definition and explanation </a:t>
            </a:r>
            <a:endParaRPr b="1" sz="61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4"/>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Clr>
                <a:schemeClr val="dk1"/>
              </a:buClr>
              <a:buSzPct val="100000"/>
              <a:buFont typeface="Calibri"/>
              <a:buNone/>
            </a:pPr>
            <a:r>
              <a:rPr lang="fr"/>
              <a:t>Chapter 3 – exercise 3.05</a:t>
            </a:r>
            <a:br>
              <a:rPr lang="fr"/>
            </a:br>
            <a:r>
              <a:rPr lang="fr" sz="2300"/>
              <a:t>Lucie</a:t>
            </a:r>
            <a:endParaRPr/>
          </a:p>
          <a:p>
            <a:pPr indent="0" lvl="0" marL="0" rtl="0" algn="l">
              <a:spcBef>
                <a:spcPts val="0"/>
              </a:spcBef>
              <a:spcAft>
                <a:spcPts val="0"/>
              </a:spcAft>
              <a:buNone/>
            </a:pPr>
            <a:r>
              <a:t/>
            </a:r>
            <a:endParaRPr/>
          </a:p>
        </p:txBody>
      </p:sp>
      <p:pic>
        <p:nvPicPr>
          <p:cNvPr id="390" name="Google Shape;390;p64"/>
          <p:cNvPicPr preferRelativeResize="0"/>
          <p:nvPr/>
        </p:nvPicPr>
        <p:blipFill>
          <a:blip r:embed="rId3">
            <a:alphaModFix/>
          </a:blip>
          <a:stretch>
            <a:fillRect/>
          </a:stretch>
        </p:blipFill>
        <p:spPr>
          <a:xfrm>
            <a:off x="1885225" y="1003200"/>
            <a:ext cx="4925552" cy="4140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5"/>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235714"/>
              <a:buFont typeface="Calibri"/>
              <a:buNone/>
            </a:pPr>
            <a:r>
              <a:rPr lang="fr"/>
              <a:t>Chapter 3 – exercise 3.05</a:t>
            </a:r>
            <a:br>
              <a:rPr lang="fr"/>
            </a:br>
            <a:r>
              <a:rPr lang="fr" sz="2300">
                <a:solidFill>
                  <a:srgbClr val="000000"/>
                </a:solidFill>
                <a:latin typeface="Arial"/>
                <a:ea typeface="Arial"/>
                <a:cs typeface="Arial"/>
                <a:sym typeface="Arial"/>
              </a:rPr>
              <a:t>Lucie</a:t>
            </a:r>
            <a:endParaRPr sz="1400">
              <a:solidFill>
                <a:srgbClr val="000000"/>
              </a:solidFill>
              <a:latin typeface="Arial"/>
              <a:ea typeface="Arial"/>
              <a:cs typeface="Arial"/>
              <a:sym typeface="Arial"/>
            </a:endParaRPr>
          </a:p>
          <a:p>
            <a:pPr indent="0" lvl="0" marL="0" rtl="0" algn="ctr">
              <a:lnSpc>
                <a:spcPct val="100000"/>
              </a:lnSpc>
              <a:spcBef>
                <a:spcPts val="0"/>
              </a:spcBef>
              <a:spcAft>
                <a:spcPts val="0"/>
              </a:spcAft>
              <a:buClr>
                <a:schemeClr val="dk1"/>
              </a:buClr>
              <a:buSzPct val="235714"/>
              <a:buFont typeface="Calibri"/>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p:txBody>
      </p:sp>
      <p:pic>
        <p:nvPicPr>
          <p:cNvPr id="396" name="Google Shape;396;p65"/>
          <p:cNvPicPr preferRelativeResize="0"/>
          <p:nvPr/>
        </p:nvPicPr>
        <p:blipFill>
          <a:blip r:embed="rId3">
            <a:alphaModFix/>
          </a:blip>
          <a:stretch>
            <a:fillRect/>
          </a:stretch>
        </p:blipFill>
        <p:spPr>
          <a:xfrm>
            <a:off x="-87175" y="1106476"/>
            <a:ext cx="4572000" cy="2088574"/>
          </a:xfrm>
          <a:prstGeom prst="rect">
            <a:avLst/>
          </a:prstGeom>
          <a:noFill/>
          <a:ln>
            <a:noFill/>
          </a:ln>
        </p:spPr>
      </p:pic>
      <p:pic>
        <p:nvPicPr>
          <p:cNvPr id="397" name="Google Shape;397;p65"/>
          <p:cNvPicPr preferRelativeResize="0"/>
          <p:nvPr/>
        </p:nvPicPr>
        <p:blipFill>
          <a:blip r:embed="rId4">
            <a:alphaModFix/>
          </a:blip>
          <a:stretch>
            <a:fillRect/>
          </a:stretch>
        </p:blipFill>
        <p:spPr>
          <a:xfrm>
            <a:off x="3115075" y="3195043"/>
            <a:ext cx="6028927" cy="191463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6"/>
          <p:cNvSpPr txBox="1"/>
          <p:nvPr>
            <p:ph type="title"/>
          </p:nvPr>
        </p:nvSpPr>
        <p:spPr>
          <a:xfrm>
            <a:off x="628650" y="55894"/>
            <a:ext cx="7886700" cy="994200"/>
          </a:xfrm>
          <a:prstGeom prst="rect">
            <a:avLst/>
          </a:prstGeom>
        </p:spPr>
        <p:txBody>
          <a:bodyPr anchorCtr="0" anchor="ctr" bIns="34275" lIns="68575" spcFirstLastPara="1" rIns="68575" wrap="square" tIns="34275">
            <a:normAutofit/>
          </a:bodyPr>
          <a:lstStyle/>
          <a:p>
            <a:pPr indent="0" lvl="0" marL="0" rtl="0" algn="ctr">
              <a:lnSpc>
                <a:spcPct val="100000"/>
              </a:lnSpc>
              <a:spcBef>
                <a:spcPts val="0"/>
              </a:spcBef>
              <a:spcAft>
                <a:spcPts val="0"/>
              </a:spcAft>
              <a:buClr>
                <a:schemeClr val="dk1"/>
              </a:buClr>
              <a:buSzPts val="3300"/>
              <a:buFont typeface="Calibri"/>
              <a:buNone/>
            </a:pPr>
            <a:r>
              <a:rPr lang="fr"/>
              <a:t>Chapter 3 – exercise 3.05</a:t>
            </a:r>
            <a:br>
              <a:rPr lang="fr"/>
            </a:br>
            <a:r>
              <a:rPr lang="fr" sz="2300">
                <a:latin typeface="Arial"/>
                <a:ea typeface="Arial"/>
                <a:cs typeface="Arial"/>
                <a:sym typeface="Arial"/>
              </a:rPr>
              <a:t>Lucie</a:t>
            </a:r>
            <a:endParaRPr sz="1400">
              <a:latin typeface="Arial"/>
              <a:ea typeface="Arial"/>
              <a:cs typeface="Arial"/>
              <a:sym typeface="Arial"/>
            </a:endParaRPr>
          </a:p>
        </p:txBody>
      </p:sp>
      <p:pic>
        <p:nvPicPr>
          <p:cNvPr id="403" name="Google Shape;403;p66"/>
          <p:cNvPicPr preferRelativeResize="0"/>
          <p:nvPr/>
        </p:nvPicPr>
        <p:blipFill>
          <a:blip r:embed="rId3">
            <a:alphaModFix/>
          </a:blip>
          <a:stretch>
            <a:fillRect/>
          </a:stretch>
        </p:blipFill>
        <p:spPr>
          <a:xfrm>
            <a:off x="0" y="1682483"/>
            <a:ext cx="4572001" cy="2204918"/>
          </a:xfrm>
          <a:prstGeom prst="rect">
            <a:avLst/>
          </a:prstGeom>
          <a:noFill/>
          <a:ln>
            <a:noFill/>
          </a:ln>
        </p:spPr>
      </p:pic>
      <p:pic>
        <p:nvPicPr>
          <p:cNvPr id="404" name="Google Shape;404;p66"/>
          <p:cNvPicPr preferRelativeResize="0"/>
          <p:nvPr/>
        </p:nvPicPr>
        <p:blipFill>
          <a:blip r:embed="rId4">
            <a:alphaModFix/>
          </a:blip>
          <a:stretch>
            <a:fillRect/>
          </a:stretch>
        </p:blipFill>
        <p:spPr>
          <a:xfrm>
            <a:off x="4572000" y="1421198"/>
            <a:ext cx="4572000" cy="30992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7"/>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235714"/>
              <a:buFont typeface="Calibri"/>
              <a:buNone/>
            </a:pPr>
            <a:r>
              <a:rPr lang="fr"/>
              <a:t>Chapter 3 – exercise 3.05</a:t>
            </a:r>
            <a:br>
              <a:rPr lang="fr"/>
            </a:br>
            <a:r>
              <a:rPr lang="fr" sz="2300">
                <a:latin typeface="Arial"/>
                <a:ea typeface="Arial"/>
                <a:cs typeface="Arial"/>
                <a:sym typeface="Arial"/>
              </a:rPr>
              <a:t>Lucie</a:t>
            </a:r>
            <a:endParaRPr sz="1400">
              <a:latin typeface="Arial"/>
              <a:ea typeface="Arial"/>
              <a:cs typeface="Arial"/>
              <a:sym typeface="Arial"/>
            </a:endParaRPr>
          </a:p>
          <a:p>
            <a:pPr indent="0" lvl="0" marL="0" rtl="0" algn="l">
              <a:spcBef>
                <a:spcPts val="0"/>
              </a:spcBef>
              <a:spcAft>
                <a:spcPts val="0"/>
              </a:spcAft>
              <a:buNone/>
            </a:pPr>
            <a:r>
              <a:t/>
            </a:r>
            <a:endParaRPr/>
          </a:p>
        </p:txBody>
      </p:sp>
      <p:pic>
        <p:nvPicPr>
          <p:cNvPr id="410" name="Google Shape;410;p67"/>
          <p:cNvPicPr preferRelativeResize="0"/>
          <p:nvPr/>
        </p:nvPicPr>
        <p:blipFill>
          <a:blip r:embed="rId3">
            <a:alphaModFix/>
          </a:blip>
          <a:stretch>
            <a:fillRect/>
          </a:stretch>
        </p:blipFill>
        <p:spPr>
          <a:xfrm>
            <a:off x="-1" y="810700"/>
            <a:ext cx="4182526" cy="4332799"/>
          </a:xfrm>
          <a:prstGeom prst="rect">
            <a:avLst/>
          </a:prstGeom>
          <a:noFill/>
          <a:ln>
            <a:noFill/>
          </a:ln>
        </p:spPr>
      </p:pic>
      <p:pic>
        <p:nvPicPr>
          <p:cNvPr id="411" name="Google Shape;411;p67"/>
          <p:cNvPicPr preferRelativeResize="0"/>
          <p:nvPr/>
        </p:nvPicPr>
        <p:blipFill>
          <a:blip r:embed="rId4">
            <a:alphaModFix/>
          </a:blip>
          <a:stretch>
            <a:fillRect/>
          </a:stretch>
        </p:blipFill>
        <p:spPr>
          <a:xfrm>
            <a:off x="5330050" y="834525"/>
            <a:ext cx="3761448" cy="43327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8"/>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235714"/>
              <a:buFont typeface="Calibri"/>
              <a:buNone/>
            </a:pPr>
            <a:r>
              <a:rPr lang="fr"/>
              <a:t>Chapter 3 – exercise 3.05</a:t>
            </a:r>
            <a:br>
              <a:rPr lang="fr"/>
            </a:br>
            <a:r>
              <a:rPr lang="fr" sz="2300">
                <a:latin typeface="Arial"/>
                <a:ea typeface="Arial"/>
                <a:cs typeface="Arial"/>
                <a:sym typeface="Arial"/>
              </a:rPr>
              <a:t>Lucie</a:t>
            </a:r>
            <a:endParaRPr sz="1400">
              <a:latin typeface="Arial"/>
              <a:ea typeface="Arial"/>
              <a:cs typeface="Arial"/>
              <a:sym typeface="Arial"/>
            </a:endParaRPr>
          </a:p>
          <a:p>
            <a:pPr indent="0" lvl="0" marL="0" rtl="0" algn="l">
              <a:spcBef>
                <a:spcPts val="0"/>
              </a:spcBef>
              <a:spcAft>
                <a:spcPts val="0"/>
              </a:spcAft>
              <a:buNone/>
            </a:pPr>
            <a:r>
              <a:t/>
            </a:r>
            <a:endParaRPr/>
          </a:p>
        </p:txBody>
      </p:sp>
      <p:pic>
        <p:nvPicPr>
          <p:cNvPr id="417" name="Google Shape;417;p68"/>
          <p:cNvPicPr preferRelativeResize="0"/>
          <p:nvPr/>
        </p:nvPicPr>
        <p:blipFill>
          <a:blip r:embed="rId3">
            <a:alphaModFix/>
          </a:blip>
          <a:stretch>
            <a:fillRect/>
          </a:stretch>
        </p:blipFill>
        <p:spPr>
          <a:xfrm>
            <a:off x="-2" y="746050"/>
            <a:ext cx="3610349" cy="4397450"/>
          </a:xfrm>
          <a:prstGeom prst="rect">
            <a:avLst/>
          </a:prstGeom>
          <a:noFill/>
          <a:ln>
            <a:noFill/>
          </a:ln>
        </p:spPr>
      </p:pic>
      <p:pic>
        <p:nvPicPr>
          <p:cNvPr id="418" name="Google Shape;418;p68"/>
          <p:cNvPicPr preferRelativeResize="0"/>
          <p:nvPr/>
        </p:nvPicPr>
        <p:blipFill>
          <a:blip r:embed="rId4">
            <a:alphaModFix/>
          </a:blip>
          <a:stretch>
            <a:fillRect/>
          </a:stretch>
        </p:blipFill>
        <p:spPr>
          <a:xfrm>
            <a:off x="4252225" y="1268050"/>
            <a:ext cx="4313026" cy="39949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9"/>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ctr">
              <a:lnSpc>
                <a:spcPct val="100000"/>
              </a:lnSpc>
              <a:spcBef>
                <a:spcPts val="0"/>
              </a:spcBef>
              <a:spcAft>
                <a:spcPts val="0"/>
              </a:spcAft>
              <a:buClr>
                <a:schemeClr val="dk1"/>
              </a:buClr>
              <a:buSzPct val="78571"/>
              <a:buFont typeface="Arial"/>
              <a:buNone/>
            </a:pPr>
            <a:r>
              <a:rPr lang="fr"/>
              <a:t>Chapter 3 – exercise 3.05</a:t>
            </a:r>
            <a:br>
              <a:rPr lang="fr"/>
            </a:br>
            <a:r>
              <a:rPr lang="fr" sz="2300">
                <a:latin typeface="Arial"/>
                <a:ea typeface="Arial"/>
                <a:cs typeface="Arial"/>
                <a:sym typeface="Arial"/>
              </a:rPr>
              <a:t>Lucie</a:t>
            </a:r>
            <a:endParaRPr sz="1400">
              <a:latin typeface="Arial"/>
              <a:ea typeface="Arial"/>
              <a:cs typeface="Arial"/>
              <a:sym typeface="Arial"/>
            </a:endParaRPr>
          </a:p>
          <a:p>
            <a:pPr indent="0" lvl="0" marL="0" rtl="0" algn="l">
              <a:spcBef>
                <a:spcPts val="0"/>
              </a:spcBef>
              <a:spcAft>
                <a:spcPts val="0"/>
              </a:spcAft>
              <a:buNone/>
            </a:pPr>
            <a:r>
              <a:t/>
            </a:r>
            <a:endParaRPr/>
          </a:p>
        </p:txBody>
      </p:sp>
      <p:pic>
        <p:nvPicPr>
          <p:cNvPr id="424" name="Google Shape;424;p69"/>
          <p:cNvPicPr preferRelativeResize="0"/>
          <p:nvPr/>
        </p:nvPicPr>
        <p:blipFill>
          <a:blip r:embed="rId3">
            <a:alphaModFix/>
          </a:blip>
          <a:stretch>
            <a:fillRect/>
          </a:stretch>
        </p:blipFill>
        <p:spPr>
          <a:xfrm>
            <a:off x="1452525" y="746300"/>
            <a:ext cx="6175550" cy="44634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0"/>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rPr lang="fr"/>
              <a:t>Chapter 4 – exercise 4.01</a:t>
            </a:r>
            <a:br>
              <a:rPr lang="fr"/>
            </a:br>
            <a:r>
              <a:rPr lang="fr" sz="2300"/>
              <a:t>Louise</a:t>
            </a:r>
            <a:endParaRPr/>
          </a:p>
          <a:p>
            <a:pPr indent="0" lvl="0" marL="0" rtl="0" algn="l">
              <a:spcBef>
                <a:spcPts val="0"/>
              </a:spcBef>
              <a:spcAft>
                <a:spcPts val="0"/>
              </a:spcAft>
              <a:buNone/>
            </a:pPr>
            <a:r>
              <a:t/>
            </a:r>
            <a:endParaRPr/>
          </a:p>
        </p:txBody>
      </p:sp>
      <p:pic>
        <p:nvPicPr>
          <p:cNvPr id="430" name="Google Shape;430;p70"/>
          <p:cNvPicPr preferRelativeResize="0"/>
          <p:nvPr/>
        </p:nvPicPr>
        <p:blipFill>
          <a:blip r:embed="rId3">
            <a:alphaModFix/>
          </a:blip>
          <a:stretch>
            <a:fillRect/>
          </a:stretch>
        </p:blipFill>
        <p:spPr>
          <a:xfrm>
            <a:off x="442375" y="2067475"/>
            <a:ext cx="4514850" cy="1866900"/>
          </a:xfrm>
          <a:prstGeom prst="rect">
            <a:avLst/>
          </a:prstGeom>
          <a:noFill/>
          <a:ln>
            <a:noFill/>
          </a:ln>
        </p:spPr>
      </p:pic>
      <p:pic>
        <p:nvPicPr>
          <p:cNvPr id="431" name="Google Shape;431;p70"/>
          <p:cNvPicPr preferRelativeResize="0"/>
          <p:nvPr/>
        </p:nvPicPr>
        <p:blipFill>
          <a:blip r:embed="rId4">
            <a:alphaModFix/>
          </a:blip>
          <a:stretch>
            <a:fillRect/>
          </a:stretch>
        </p:blipFill>
        <p:spPr>
          <a:xfrm>
            <a:off x="5685925" y="1636738"/>
            <a:ext cx="2829425" cy="27283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1"/>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rPr lang="fr"/>
              <a:t>Chapter 4 – exercise 4.01</a:t>
            </a:r>
            <a:br>
              <a:rPr lang="fr"/>
            </a:br>
            <a:r>
              <a:rPr lang="fr" sz="2300"/>
              <a:t>Louise</a:t>
            </a:r>
            <a:endParaRPr/>
          </a:p>
          <a:p>
            <a:pPr indent="0" lvl="0" marL="0" rtl="0" algn="l">
              <a:spcBef>
                <a:spcPts val="0"/>
              </a:spcBef>
              <a:spcAft>
                <a:spcPts val="0"/>
              </a:spcAft>
              <a:buNone/>
            </a:pPr>
            <a:r>
              <a:t/>
            </a:r>
            <a:endParaRPr/>
          </a:p>
        </p:txBody>
      </p:sp>
      <p:pic>
        <p:nvPicPr>
          <p:cNvPr id="437" name="Google Shape;437;p71"/>
          <p:cNvPicPr preferRelativeResize="0"/>
          <p:nvPr/>
        </p:nvPicPr>
        <p:blipFill>
          <a:blip r:embed="rId3">
            <a:alphaModFix/>
          </a:blip>
          <a:stretch>
            <a:fillRect/>
          </a:stretch>
        </p:blipFill>
        <p:spPr>
          <a:xfrm>
            <a:off x="235525" y="2001063"/>
            <a:ext cx="3943975" cy="1535875"/>
          </a:xfrm>
          <a:prstGeom prst="rect">
            <a:avLst/>
          </a:prstGeom>
          <a:noFill/>
          <a:ln>
            <a:noFill/>
          </a:ln>
        </p:spPr>
      </p:pic>
      <p:pic>
        <p:nvPicPr>
          <p:cNvPr id="438" name="Google Shape;438;p71"/>
          <p:cNvPicPr preferRelativeResize="0"/>
          <p:nvPr/>
        </p:nvPicPr>
        <p:blipFill>
          <a:blip r:embed="rId4">
            <a:alphaModFix/>
          </a:blip>
          <a:stretch>
            <a:fillRect/>
          </a:stretch>
        </p:blipFill>
        <p:spPr>
          <a:xfrm>
            <a:off x="4446525" y="1268044"/>
            <a:ext cx="4516427" cy="300193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2"/>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rPr lang="fr"/>
              <a:t>Chapter 4 – exercise 4.01</a:t>
            </a:r>
            <a:br>
              <a:rPr lang="fr"/>
            </a:br>
            <a:r>
              <a:rPr lang="fr" sz="2300"/>
              <a:t>Louise</a:t>
            </a:r>
            <a:endParaRPr/>
          </a:p>
          <a:p>
            <a:pPr indent="0" lvl="0" marL="0" rtl="0" algn="l">
              <a:spcBef>
                <a:spcPts val="0"/>
              </a:spcBef>
              <a:spcAft>
                <a:spcPts val="0"/>
              </a:spcAft>
              <a:buNone/>
            </a:pPr>
            <a:r>
              <a:t/>
            </a:r>
            <a:endParaRPr/>
          </a:p>
        </p:txBody>
      </p:sp>
      <p:pic>
        <p:nvPicPr>
          <p:cNvPr id="444" name="Google Shape;444;p72"/>
          <p:cNvPicPr preferRelativeResize="0"/>
          <p:nvPr/>
        </p:nvPicPr>
        <p:blipFill>
          <a:blip r:embed="rId3">
            <a:alphaModFix/>
          </a:blip>
          <a:stretch>
            <a:fillRect/>
          </a:stretch>
        </p:blipFill>
        <p:spPr>
          <a:xfrm>
            <a:off x="128950" y="2007194"/>
            <a:ext cx="4572000" cy="1987450"/>
          </a:xfrm>
          <a:prstGeom prst="rect">
            <a:avLst/>
          </a:prstGeom>
          <a:noFill/>
          <a:ln>
            <a:noFill/>
          </a:ln>
        </p:spPr>
      </p:pic>
      <p:pic>
        <p:nvPicPr>
          <p:cNvPr id="445" name="Google Shape;445;p72"/>
          <p:cNvPicPr preferRelativeResize="0"/>
          <p:nvPr/>
        </p:nvPicPr>
        <p:blipFill>
          <a:blip r:embed="rId4">
            <a:alphaModFix/>
          </a:blip>
          <a:stretch>
            <a:fillRect/>
          </a:stretch>
        </p:blipFill>
        <p:spPr>
          <a:xfrm>
            <a:off x="4785325" y="1491324"/>
            <a:ext cx="4167399" cy="30192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3"/>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rPr lang="fr"/>
              <a:t>Chapter 4 – exercise 4.01</a:t>
            </a:r>
            <a:br>
              <a:rPr lang="fr"/>
            </a:br>
            <a:r>
              <a:rPr lang="fr" sz="2300"/>
              <a:t>Louise</a:t>
            </a:r>
            <a:endParaRPr/>
          </a:p>
          <a:p>
            <a:pPr indent="0" lvl="0" marL="0" rtl="0" algn="l">
              <a:spcBef>
                <a:spcPts val="0"/>
              </a:spcBef>
              <a:spcAft>
                <a:spcPts val="0"/>
              </a:spcAft>
              <a:buNone/>
            </a:pPr>
            <a:r>
              <a:t/>
            </a:r>
            <a:endParaRPr/>
          </a:p>
        </p:txBody>
      </p:sp>
      <p:pic>
        <p:nvPicPr>
          <p:cNvPr id="451" name="Google Shape;451;p73"/>
          <p:cNvPicPr preferRelativeResize="0"/>
          <p:nvPr/>
        </p:nvPicPr>
        <p:blipFill>
          <a:blip r:embed="rId3">
            <a:alphaModFix/>
          </a:blip>
          <a:stretch>
            <a:fillRect/>
          </a:stretch>
        </p:blipFill>
        <p:spPr>
          <a:xfrm>
            <a:off x="217950" y="2377038"/>
            <a:ext cx="4524375" cy="1247775"/>
          </a:xfrm>
          <a:prstGeom prst="rect">
            <a:avLst/>
          </a:prstGeom>
          <a:noFill/>
          <a:ln>
            <a:noFill/>
          </a:ln>
        </p:spPr>
      </p:pic>
      <p:pic>
        <p:nvPicPr>
          <p:cNvPr id="452" name="Google Shape;452;p73"/>
          <p:cNvPicPr preferRelativeResize="0"/>
          <p:nvPr/>
        </p:nvPicPr>
        <p:blipFill>
          <a:blip r:embed="rId4">
            <a:alphaModFix/>
          </a:blip>
          <a:stretch>
            <a:fillRect/>
          </a:stretch>
        </p:blipFill>
        <p:spPr>
          <a:xfrm>
            <a:off x="4928573" y="1642575"/>
            <a:ext cx="4028376" cy="2716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descr="Une image contenant texte&#10;&#10;Description générée automatiquement" id="153" name="Google Shape;153;p29"/>
          <p:cNvPicPr preferRelativeResize="0"/>
          <p:nvPr>
            <p:ph idx="1" type="body"/>
          </p:nvPr>
        </p:nvPicPr>
        <p:blipFill rotWithShape="1">
          <a:blip r:embed="rId3">
            <a:alphaModFix/>
          </a:blip>
          <a:srcRect b="0" l="0" r="0" t="0"/>
          <a:stretch/>
        </p:blipFill>
        <p:spPr>
          <a:xfrm>
            <a:off x="104133" y="1195826"/>
            <a:ext cx="4301564" cy="3875139"/>
          </a:xfrm>
          <a:prstGeom prst="rect">
            <a:avLst/>
          </a:prstGeom>
          <a:noFill/>
          <a:ln>
            <a:noFill/>
          </a:ln>
        </p:spPr>
      </p:pic>
      <p:sp>
        <p:nvSpPr>
          <p:cNvPr id="154" name="Google Shape;154;p29"/>
          <p:cNvSpPr txBox="1"/>
          <p:nvPr>
            <p:ph type="title"/>
          </p:nvPr>
        </p:nvSpPr>
        <p:spPr>
          <a:xfrm>
            <a:off x="1581004" y="0"/>
            <a:ext cx="5649300" cy="8190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90000"/>
              </a:lnSpc>
              <a:spcBef>
                <a:spcPts val="0"/>
              </a:spcBef>
              <a:spcAft>
                <a:spcPts val="0"/>
              </a:spcAft>
              <a:buClr>
                <a:schemeClr val="dk1"/>
              </a:buClr>
              <a:buSzPct val="100000"/>
              <a:buFont typeface="Calibri"/>
              <a:buNone/>
            </a:pPr>
            <a:r>
              <a:rPr lang="fr"/>
              <a:t>Chapter 3 – exercise 3.01</a:t>
            </a:r>
            <a:br>
              <a:rPr lang="fr"/>
            </a:br>
            <a:r>
              <a:rPr lang="fr" sz="2300"/>
              <a:t>Catherine</a:t>
            </a:r>
            <a:endParaRPr/>
          </a:p>
        </p:txBody>
      </p:sp>
      <p:pic>
        <p:nvPicPr>
          <p:cNvPr descr="Une image contenant graphique&#10;&#10;Description générée automatiquement" id="155" name="Google Shape;155;p29"/>
          <p:cNvPicPr preferRelativeResize="0"/>
          <p:nvPr/>
        </p:nvPicPr>
        <p:blipFill rotWithShape="1">
          <a:blip r:embed="rId4">
            <a:alphaModFix/>
          </a:blip>
          <a:srcRect b="0" l="0" r="0" t="0"/>
          <a:stretch/>
        </p:blipFill>
        <p:spPr>
          <a:xfrm>
            <a:off x="4568331" y="1195826"/>
            <a:ext cx="4471536" cy="394767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4"/>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rPr lang="fr"/>
              <a:t>Chapter 4 – exercise 4.01</a:t>
            </a:r>
            <a:br>
              <a:rPr lang="fr"/>
            </a:br>
            <a:r>
              <a:rPr lang="fr" sz="2300"/>
              <a:t>Louise</a:t>
            </a:r>
            <a:endParaRPr/>
          </a:p>
          <a:p>
            <a:pPr indent="0" lvl="0" marL="0" rtl="0" algn="l">
              <a:spcBef>
                <a:spcPts val="0"/>
              </a:spcBef>
              <a:spcAft>
                <a:spcPts val="0"/>
              </a:spcAft>
              <a:buNone/>
            </a:pPr>
            <a:r>
              <a:t/>
            </a:r>
            <a:endParaRPr/>
          </a:p>
        </p:txBody>
      </p:sp>
      <p:pic>
        <p:nvPicPr>
          <p:cNvPr id="458" name="Google Shape;458;p74"/>
          <p:cNvPicPr preferRelativeResize="0"/>
          <p:nvPr/>
        </p:nvPicPr>
        <p:blipFill>
          <a:blip r:embed="rId3">
            <a:alphaModFix/>
          </a:blip>
          <a:stretch>
            <a:fillRect/>
          </a:stretch>
        </p:blipFill>
        <p:spPr>
          <a:xfrm>
            <a:off x="361950" y="1268050"/>
            <a:ext cx="4210050" cy="1200150"/>
          </a:xfrm>
          <a:prstGeom prst="rect">
            <a:avLst/>
          </a:prstGeom>
          <a:noFill/>
          <a:ln>
            <a:noFill/>
          </a:ln>
        </p:spPr>
      </p:pic>
      <p:pic>
        <p:nvPicPr>
          <p:cNvPr id="459" name="Google Shape;459;p74"/>
          <p:cNvPicPr preferRelativeResize="0"/>
          <p:nvPr/>
        </p:nvPicPr>
        <p:blipFill>
          <a:blip r:embed="rId4">
            <a:alphaModFix/>
          </a:blip>
          <a:stretch>
            <a:fillRect/>
          </a:stretch>
        </p:blipFill>
        <p:spPr>
          <a:xfrm>
            <a:off x="1483476" y="2787425"/>
            <a:ext cx="2119471" cy="1962075"/>
          </a:xfrm>
          <a:prstGeom prst="rect">
            <a:avLst/>
          </a:prstGeom>
          <a:noFill/>
          <a:ln>
            <a:noFill/>
          </a:ln>
        </p:spPr>
      </p:pic>
      <p:pic>
        <p:nvPicPr>
          <p:cNvPr id="460" name="Google Shape;460;p74"/>
          <p:cNvPicPr preferRelativeResize="0"/>
          <p:nvPr/>
        </p:nvPicPr>
        <p:blipFill>
          <a:blip r:embed="rId5">
            <a:alphaModFix/>
          </a:blip>
          <a:stretch>
            <a:fillRect/>
          </a:stretch>
        </p:blipFill>
        <p:spPr>
          <a:xfrm>
            <a:off x="4860052" y="1120462"/>
            <a:ext cx="4039251" cy="37609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5"/>
          <p:cNvSpPr txBox="1"/>
          <p:nvPr>
            <p:ph type="title"/>
          </p:nvPr>
        </p:nvSpPr>
        <p:spPr>
          <a:xfrm>
            <a:off x="628650" y="273850"/>
            <a:ext cx="7886700" cy="6288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rPr lang="fr"/>
              <a:t>Chapter 4 – exercise 4.01</a:t>
            </a:r>
            <a:br>
              <a:rPr lang="fr"/>
            </a:br>
            <a:r>
              <a:rPr lang="fr" sz="2300"/>
              <a:t>Louise</a:t>
            </a:r>
            <a:endParaRPr/>
          </a:p>
          <a:p>
            <a:pPr indent="0" lvl="0" marL="0" rtl="0" algn="l">
              <a:spcBef>
                <a:spcPts val="0"/>
              </a:spcBef>
              <a:spcAft>
                <a:spcPts val="0"/>
              </a:spcAft>
              <a:buNone/>
            </a:pPr>
            <a:r>
              <a:t/>
            </a:r>
            <a:endParaRPr/>
          </a:p>
        </p:txBody>
      </p:sp>
      <p:pic>
        <p:nvPicPr>
          <p:cNvPr id="466" name="Google Shape;466;p75"/>
          <p:cNvPicPr preferRelativeResize="0"/>
          <p:nvPr/>
        </p:nvPicPr>
        <p:blipFill>
          <a:blip r:embed="rId3">
            <a:alphaModFix/>
          </a:blip>
          <a:stretch>
            <a:fillRect/>
          </a:stretch>
        </p:blipFill>
        <p:spPr>
          <a:xfrm>
            <a:off x="0" y="902650"/>
            <a:ext cx="2894124" cy="2284526"/>
          </a:xfrm>
          <a:prstGeom prst="rect">
            <a:avLst/>
          </a:prstGeom>
          <a:noFill/>
          <a:ln>
            <a:noFill/>
          </a:ln>
        </p:spPr>
      </p:pic>
      <p:pic>
        <p:nvPicPr>
          <p:cNvPr id="467" name="Google Shape;467;p75"/>
          <p:cNvPicPr preferRelativeResize="0"/>
          <p:nvPr/>
        </p:nvPicPr>
        <p:blipFill>
          <a:blip r:embed="rId4">
            <a:alphaModFix/>
          </a:blip>
          <a:stretch>
            <a:fillRect/>
          </a:stretch>
        </p:blipFill>
        <p:spPr>
          <a:xfrm>
            <a:off x="2719176" y="1475474"/>
            <a:ext cx="3378251" cy="3668026"/>
          </a:xfrm>
          <a:prstGeom prst="rect">
            <a:avLst/>
          </a:prstGeom>
          <a:noFill/>
          <a:ln>
            <a:noFill/>
          </a:ln>
        </p:spPr>
      </p:pic>
      <p:pic>
        <p:nvPicPr>
          <p:cNvPr id="468" name="Google Shape;468;p75"/>
          <p:cNvPicPr preferRelativeResize="0"/>
          <p:nvPr/>
        </p:nvPicPr>
        <p:blipFill>
          <a:blip r:embed="rId5">
            <a:alphaModFix/>
          </a:blip>
          <a:stretch>
            <a:fillRect/>
          </a:stretch>
        </p:blipFill>
        <p:spPr>
          <a:xfrm>
            <a:off x="5765750" y="2228925"/>
            <a:ext cx="3378249" cy="29145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6"/>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rPr lang="fr"/>
              <a:t>Chapter 4 – exercise 4.01</a:t>
            </a:r>
            <a:br>
              <a:rPr lang="fr"/>
            </a:br>
            <a:r>
              <a:rPr lang="fr" sz="2300"/>
              <a:t>Louise</a:t>
            </a:r>
            <a:endParaRPr/>
          </a:p>
          <a:p>
            <a:pPr indent="0" lvl="0" marL="0" rtl="0" algn="l">
              <a:spcBef>
                <a:spcPts val="0"/>
              </a:spcBef>
              <a:spcAft>
                <a:spcPts val="0"/>
              </a:spcAft>
              <a:buNone/>
            </a:pPr>
            <a:r>
              <a:t/>
            </a:r>
            <a:endParaRPr/>
          </a:p>
        </p:txBody>
      </p:sp>
      <p:pic>
        <p:nvPicPr>
          <p:cNvPr id="474" name="Google Shape;474;p76"/>
          <p:cNvPicPr preferRelativeResize="0"/>
          <p:nvPr/>
        </p:nvPicPr>
        <p:blipFill>
          <a:blip r:embed="rId3">
            <a:alphaModFix/>
          </a:blip>
          <a:stretch>
            <a:fillRect/>
          </a:stretch>
        </p:blipFill>
        <p:spPr>
          <a:xfrm>
            <a:off x="628650" y="1128450"/>
            <a:ext cx="5670950" cy="3744950"/>
          </a:xfrm>
          <a:prstGeom prst="rect">
            <a:avLst/>
          </a:prstGeom>
          <a:noFill/>
          <a:ln>
            <a:noFill/>
          </a:ln>
        </p:spPr>
      </p:pic>
      <p:pic>
        <p:nvPicPr>
          <p:cNvPr id="475" name="Google Shape;475;p76"/>
          <p:cNvPicPr preferRelativeResize="0"/>
          <p:nvPr/>
        </p:nvPicPr>
        <p:blipFill>
          <a:blip r:embed="rId4">
            <a:alphaModFix/>
          </a:blip>
          <a:stretch>
            <a:fillRect/>
          </a:stretch>
        </p:blipFill>
        <p:spPr>
          <a:xfrm>
            <a:off x="7236800" y="241325"/>
            <a:ext cx="1278550" cy="46608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7"/>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rPr lang="fr"/>
              <a:t>Chapter 4 – exercise 4.01</a:t>
            </a:r>
            <a:br>
              <a:rPr lang="fr"/>
            </a:br>
            <a:r>
              <a:rPr lang="fr" sz="2300"/>
              <a:t>Louise</a:t>
            </a:r>
            <a:endParaRPr/>
          </a:p>
          <a:p>
            <a:pPr indent="0" lvl="0" marL="0" rtl="0" algn="l">
              <a:spcBef>
                <a:spcPts val="0"/>
              </a:spcBef>
              <a:spcAft>
                <a:spcPts val="0"/>
              </a:spcAft>
              <a:buNone/>
            </a:pPr>
            <a:r>
              <a:t/>
            </a:r>
            <a:endParaRPr/>
          </a:p>
        </p:txBody>
      </p:sp>
      <p:pic>
        <p:nvPicPr>
          <p:cNvPr id="481" name="Google Shape;481;p77"/>
          <p:cNvPicPr preferRelativeResize="0"/>
          <p:nvPr/>
        </p:nvPicPr>
        <p:blipFill>
          <a:blip r:embed="rId3">
            <a:alphaModFix/>
          </a:blip>
          <a:stretch>
            <a:fillRect/>
          </a:stretch>
        </p:blipFill>
        <p:spPr>
          <a:xfrm>
            <a:off x="284775" y="1369225"/>
            <a:ext cx="3849397" cy="3263400"/>
          </a:xfrm>
          <a:prstGeom prst="rect">
            <a:avLst/>
          </a:prstGeom>
          <a:noFill/>
          <a:ln>
            <a:noFill/>
          </a:ln>
        </p:spPr>
      </p:pic>
      <p:pic>
        <p:nvPicPr>
          <p:cNvPr id="482" name="Google Shape;482;p77"/>
          <p:cNvPicPr preferRelativeResize="0"/>
          <p:nvPr/>
        </p:nvPicPr>
        <p:blipFill>
          <a:blip r:embed="rId4">
            <a:alphaModFix/>
          </a:blip>
          <a:stretch>
            <a:fillRect/>
          </a:stretch>
        </p:blipFill>
        <p:spPr>
          <a:xfrm>
            <a:off x="4400071" y="1453575"/>
            <a:ext cx="4403187" cy="30946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8"/>
          <p:cNvSpPr txBox="1"/>
          <p:nvPr>
            <p:ph type="title"/>
          </p:nvPr>
        </p:nvSpPr>
        <p:spPr>
          <a:xfrm>
            <a:off x="628650" y="273850"/>
            <a:ext cx="7886700" cy="628800"/>
          </a:xfrm>
          <a:prstGeom prst="rect">
            <a:avLst/>
          </a:prstGeom>
        </p:spPr>
        <p:txBody>
          <a:bodyPr anchorCtr="0" anchor="ctr" bIns="34275" lIns="68575" spcFirstLastPara="1" rIns="68575" wrap="square" tIns="34275">
            <a:normAutofit fontScale="90000"/>
          </a:bodyPr>
          <a:lstStyle/>
          <a:p>
            <a:pPr indent="0" lvl="0" marL="0" rtl="0" algn="ctr">
              <a:spcBef>
                <a:spcPts val="0"/>
              </a:spcBef>
              <a:spcAft>
                <a:spcPts val="0"/>
              </a:spcAft>
              <a:buNone/>
            </a:pPr>
            <a:r>
              <a:rPr lang="fr"/>
              <a:t>Chapter 4 – exercise 4.01</a:t>
            </a:r>
            <a:br>
              <a:rPr lang="fr"/>
            </a:br>
            <a:r>
              <a:rPr lang="fr" sz="2300"/>
              <a:t>Louise</a:t>
            </a:r>
            <a:endParaRPr/>
          </a:p>
          <a:p>
            <a:pPr indent="0" lvl="0" marL="0" rtl="0" algn="l">
              <a:spcBef>
                <a:spcPts val="0"/>
              </a:spcBef>
              <a:spcAft>
                <a:spcPts val="0"/>
              </a:spcAft>
              <a:buNone/>
            </a:pPr>
            <a:r>
              <a:t/>
            </a:r>
            <a:endParaRPr/>
          </a:p>
        </p:txBody>
      </p:sp>
      <p:pic>
        <p:nvPicPr>
          <p:cNvPr id="488" name="Google Shape;488;p78"/>
          <p:cNvPicPr preferRelativeResize="0"/>
          <p:nvPr/>
        </p:nvPicPr>
        <p:blipFill>
          <a:blip r:embed="rId3">
            <a:alphaModFix/>
          </a:blip>
          <a:stretch>
            <a:fillRect/>
          </a:stretch>
        </p:blipFill>
        <p:spPr>
          <a:xfrm>
            <a:off x="-1" y="501425"/>
            <a:ext cx="3925526" cy="3131825"/>
          </a:xfrm>
          <a:prstGeom prst="rect">
            <a:avLst/>
          </a:prstGeom>
          <a:noFill/>
          <a:ln>
            <a:noFill/>
          </a:ln>
        </p:spPr>
      </p:pic>
      <p:pic>
        <p:nvPicPr>
          <p:cNvPr id="489" name="Google Shape;489;p78"/>
          <p:cNvPicPr preferRelativeResize="0"/>
          <p:nvPr/>
        </p:nvPicPr>
        <p:blipFill>
          <a:blip r:embed="rId4">
            <a:alphaModFix/>
          </a:blip>
          <a:stretch>
            <a:fillRect/>
          </a:stretch>
        </p:blipFill>
        <p:spPr>
          <a:xfrm>
            <a:off x="6461600" y="501425"/>
            <a:ext cx="2682400" cy="1841426"/>
          </a:xfrm>
          <a:prstGeom prst="rect">
            <a:avLst/>
          </a:prstGeom>
          <a:noFill/>
          <a:ln>
            <a:noFill/>
          </a:ln>
        </p:spPr>
      </p:pic>
      <p:pic>
        <p:nvPicPr>
          <p:cNvPr id="490" name="Google Shape;490;p78"/>
          <p:cNvPicPr preferRelativeResize="0"/>
          <p:nvPr/>
        </p:nvPicPr>
        <p:blipFill>
          <a:blip r:embed="rId5">
            <a:alphaModFix/>
          </a:blip>
          <a:stretch>
            <a:fillRect/>
          </a:stretch>
        </p:blipFill>
        <p:spPr>
          <a:xfrm>
            <a:off x="3455700" y="2008381"/>
            <a:ext cx="3005899" cy="1985094"/>
          </a:xfrm>
          <a:prstGeom prst="rect">
            <a:avLst/>
          </a:prstGeom>
          <a:noFill/>
          <a:ln>
            <a:noFill/>
          </a:ln>
        </p:spPr>
      </p:pic>
      <p:pic>
        <p:nvPicPr>
          <p:cNvPr id="491" name="Google Shape;491;p78"/>
          <p:cNvPicPr preferRelativeResize="0"/>
          <p:nvPr/>
        </p:nvPicPr>
        <p:blipFill>
          <a:blip r:embed="rId6">
            <a:alphaModFix/>
          </a:blip>
          <a:stretch>
            <a:fillRect/>
          </a:stretch>
        </p:blipFill>
        <p:spPr>
          <a:xfrm>
            <a:off x="6461600" y="3339337"/>
            <a:ext cx="2682399" cy="180416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fr"/>
              <a:t>Conclusion </a:t>
            </a:r>
            <a:endParaRPr/>
          </a:p>
        </p:txBody>
      </p:sp>
      <p:sp>
        <p:nvSpPr>
          <p:cNvPr id="497" name="Google Shape;497;p79"/>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0" lvl="0" marL="0" rtl="0" algn="just">
              <a:lnSpc>
                <a:spcPct val="115000"/>
              </a:lnSpc>
              <a:spcBef>
                <a:spcPts val="800"/>
              </a:spcBef>
              <a:spcAft>
                <a:spcPts val="0"/>
              </a:spcAft>
              <a:buNone/>
            </a:pPr>
            <a:r>
              <a:rPr lang="fr">
                <a:solidFill>
                  <a:srgbClr val="000000"/>
                </a:solidFill>
              </a:rPr>
              <a:t>To conclude, both linear regression and autoregression are valuable tools for analyzing data and making predictions. However, they are suited for different types of data and applications. </a:t>
            </a:r>
            <a:endParaRPr>
              <a:solidFill>
                <a:srgbClr val="000000"/>
              </a:solidFill>
            </a:endParaRPr>
          </a:p>
          <a:p>
            <a:pPr indent="0" lvl="0" marL="0" rtl="0" algn="just">
              <a:lnSpc>
                <a:spcPct val="115000"/>
              </a:lnSpc>
              <a:spcBef>
                <a:spcPts val="800"/>
              </a:spcBef>
              <a:spcAft>
                <a:spcPts val="0"/>
              </a:spcAft>
              <a:buNone/>
            </a:pPr>
            <a:r>
              <a:rPr lang="fr">
                <a:solidFill>
                  <a:srgbClr val="000000"/>
                </a:solidFill>
              </a:rPr>
              <a:t>Linear regression is useful when examining the relationship between two variables, while autoregression is ideal for analyzing time-series data.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0"/>
          <p:cNvSpPr txBox="1"/>
          <p:nvPr>
            <p:ph type="title"/>
          </p:nvPr>
        </p:nvSpPr>
        <p:spPr>
          <a:xfrm>
            <a:off x="2198609" y="0"/>
            <a:ext cx="4746779" cy="771502"/>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90000"/>
              </a:lnSpc>
              <a:spcBef>
                <a:spcPts val="0"/>
              </a:spcBef>
              <a:spcAft>
                <a:spcPts val="0"/>
              </a:spcAft>
              <a:buClr>
                <a:schemeClr val="dk1"/>
              </a:buClr>
              <a:buSzPct val="100000"/>
              <a:buFont typeface="Calibri"/>
              <a:buNone/>
            </a:pPr>
            <a:r>
              <a:rPr lang="fr"/>
              <a:t>Chapter 3 – exercise 3.01</a:t>
            </a:r>
            <a:br>
              <a:rPr lang="fr"/>
            </a:br>
            <a:r>
              <a:rPr lang="fr" sz="2300"/>
              <a:t>Catherine</a:t>
            </a:r>
            <a:endParaRPr/>
          </a:p>
        </p:txBody>
      </p:sp>
      <p:pic>
        <p:nvPicPr>
          <p:cNvPr descr="Une image contenant table&#10;&#10;Description générée automatiquement" id="161" name="Google Shape;161;p30"/>
          <p:cNvPicPr preferRelativeResize="0"/>
          <p:nvPr>
            <p:ph idx="1" type="body"/>
          </p:nvPr>
        </p:nvPicPr>
        <p:blipFill rotWithShape="1">
          <a:blip r:embed="rId3">
            <a:alphaModFix/>
          </a:blip>
          <a:srcRect b="0" l="0" r="0" t="0"/>
          <a:stretch/>
        </p:blipFill>
        <p:spPr>
          <a:xfrm>
            <a:off x="181259" y="1411844"/>
            <a:ext cx="4503797" cy="2826998"/>
          </a:xfrm>
          <a:prstGeom prst="rect">
            <a:avLst/>
          </a:prstGeom>
          <a:noFill/>
          <a:ln>
            <a:noFill/>
          </a:ln>
        </p:spPr>
      </p:pic>
      <p:pic>
        <p:nvPicPr>
          <p:cNvPr descr="Une image contenant graphique&#10;&#10;Description générée automatiquement" id="162" name="Google Shape;162;p30"/>
          <p:cNvPicPr preferRelativeResize="0"/>
          <p:nvPr/>
        </p:nvPicPr>
        <p:blipFill rotWithShape="1">
          <a:blip r:embed="rId4">
            <a:alphaModFix/>
          </a:blip>
          <a:srcRect b="0" l="0" r="0" t="0"/>
          <a:stretch/>
        </p:blipFill>
        <p:spPr>
          <a:xfrm>
            <a:off x="5059058" y="1411844"/>
            <a:ext cx="3903683" cy="298348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descr="Une image contenant texte&#10;&#10;Description générée automatiquement" id="167" name="Google Shape;167;p31"/>
          <p:cNvPicPr preferRelativeResize="0"/>
          <p:nvPr>
            <p:ph idx="1" type="body"/>
          </p:nvPr>
        </p:nvPicPr>
        <p:blipFill rotWithShape="1">
          <a:blip r:embed="rId3">
            <a:alphaModFix/>
          </a:blip>
          <a:srcRect b="0" l="0" r="0" t="0"/>
          <a:stretch/>
        </p:blipFill>
        <p:spPr>
          <a:xfrm>
            <a:off x="8041" y="1429357"/>
            <a:ext cx="4563959" cy="2818610"/>
          </a:xfrm>
          <a:prstGeom prst="rect">
            <a:avLst/>
          </a:prstGeom>
          <a:noFill/>
          <a:ln>
            <a:noFill/>
          </a:ln>
        </p:spPr>
      </p:pic>
      <p:sp>
        <p:nvSpPr>
          <p:cNvPr id="168" name="Google Shape;168;p31"/>
          <p:cNvSpPr txBox="1"/>
          <p:nvPr>
            <p:ph type="title"/>
          </p:nvPr>
        </p:nvSpPr>
        <p:spPr>
          <a:xfrm>
            <a:off x="2035483" y="0"/>
            <a:ext cx="5073034" cy="924642"/>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90000"/>
              </a:lnSpc>
              <a:spcBef>
                <a:spcPts val="0"/>
              </a:spcBef>
              <a:spcAft>
                <a:spcPts val="0"/>
              </a:spcAft>
              <a:buClr>
                <a:schemeClr val="dk1"/>
              </a:buClr>
              <a:buSzPct val="143478"/>
              <a:buFont typeface="Calibri"/>
              <a:buNone/>
            </a:pPr>
            <a:r>
              <a:rPr lang="fr"/>
              <a:t>Chapter 3 – exercise 3.01</a:t>
            </a:r>
            <a:br>
              <a:rPr lang="fr"/>
            </a:br>
            <a:r>
              <a:rPr lang="fr" sz="2300"/>
              <a:t>Catherine</a:t>
            </a:r>
            <a:endParaRPr sz="2300"/>
          </a:p>
          <a:p>
            <a:pPr indent="0" lvl="0" marL="0" rtl="0" algn="ctr">
              <a:lnSpc>
                <a:spcPct val="90000"/>
              </a:lnSpc>
              <a:spcBef>
                <a:spcPts val="0"/>
              </a:spcBef>
              <a:spcAft>
                <a:spcPts val="0"/>
              </a:spcAft>
              <a:buClr>
                <a:schemeClr val="dk1"/>
              </a:buClr>
              <a:buSzPct val="143478"/>
              <a:buFont typeface="Calibri"/>
              <a:buNone/>
            </a:pPr>
            <a:r>
              <a:t/>
            </a:r>
            <a:endParaRPr sz="2300"/>
          </a:p>
        </p:txBody>
      </p:sp>
      <p:pic>
        <p:nvPicPr>
          <p:cNvPr descr="Une image contenant graphique&#10;&#10;Description générée automatiquement" id="169" name="Google Shape;169;p31"/>
          <p:cNvPicPr preferRelativeResize="0"/>
          <p:nvPr/>
        </p:nvPicPr>
        <p:blipFill rotWithShape="1">
          <a:blip r:embed="rId4">
            <a:alphaModFix/>
          </a:blip>
          <a:srcRect b="0" l="0" r="0" t="0"/>
          <a:stretch/>
        </p:blipFill>
        <p:spPr>
          <a:xfrm>
            <a:off x="4572000" y="1429357"/>
            <a:ext cx="4472894" cy="332866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2"/>
          <p:cNvSpPr txBox="1"/>
          <p:nvPr>
            <p:ph type="title"/>
          </p:nvPr>
        </p:nvSpPr>
        <p:spPr>
          <a:xfrm>
            <a:off x="1103364" y="0"/>
            <a:ext cx="6937200" cy="9207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90000"/>
              </a:lnSpc>
              <a:spcBef>
                <a:spcPts val="0"/>
              </a:spcBef>
              <a:spcAft>
                <a:spcPts val="0"/>
              </a:spcAft>
              <a:buClr>
                <a:schemeClr val="dk1"/>
              </a:buClr>
              <a:buSzPct val="143478"/>
              <a:buFont typeface="Calibri"/>
              <a:buNone/>
            </a:pPr>
            <a:r>
              <a:rPr lang="fr"/>
              <a:t>Chapter 3 – exercise 3.01</a:t>
            </a:r>
            <a:br>
              <a:rPr lang="fr"/>
            </a:br>
            <a:r>
              <a:rPr lang="fr" sz="2300"/>
              <a:t>Catherine</a:t>
            </a:r>
            <a:endParaRPr sz="2300"/>
          </a:p>
          <a:p>
            <a:pPr indent="0" lvl="0" marL="0" rtl="0" algn="ctr">
              <a:lnSpc>
                <a:spcPct val="90000"/>
              </a:lnSpc>
              <a:spcBef>
                <a:spcPts val="0"/>
              </a:spcBef>
              <a:spcAft>
                <a:spcPts val="0"/>
              </a:spcAft>
              <a:buClr>
                <a:schemeClr val="dk1"/>
              </a:buClr>
              <a:buSzPct val="143478"/>
              <a:buFont typeface="Calibri"/>
              <a:buNone/>
            </a:pPr>
            <a:r>
              <a:t/>
            </a:r>
            <a:endParaRPr sz="2300"/>
          </a:p>
        </p:txBody>
      </p:sp>
      <p:pic>
        <p:nvPicPr>
          <p:cNvPr descr="Une image contenant table&#10;&#10;Description générée automatiquement" id="175" name="Google Shape;175;p32"/>
          <p:cNvPicPr preferRelativeResize="0"/>
          <p:nvPr>
            <p:ph idx="1" type="body"/>
          </p:nvPr>
        </p:nvPicPr>
        <p:blipFill rotWithShape="1">
          <a:blip r:embed="rId3">
            <a:alphaModFix/>
          </a:blip>
          <a:srcRect b="0" l="0" r="0" t="0"/>
          <a:stretch/>
        </p:blipFill>
        <p:spPr>
          <a:xfrm>
            <a:off x="370671" y="1127016"/>
            <a:ext cx="3426544" cy="3784197"/>
          </a:xfrm>
          <a:prstGeom prst="rect">
            <a:avLst/>
          </a:prstGeom>
          <a:noFill/>
          <a:ln>
            <a:noFill/>
          </a:ln>
        </p:spPr>
      </p:pic>
      <p:pic>
        <p:nvPicPr>
          <p:cNvPr descr="Une image contenant graphique&#10;&#10;Description générée automatiquement" id="176" name="Google Shape;176;p32"/>
          <p:cNvPicPr preferRelativeResize="0"/>
          <p:nvPr/>
        </p:nvPicPr>
        <p:blipFill rotWithShape="1">
          <a:blip r:embed="rId4">
            <a:alphaModFix/>
          </a:blip>
          <a:srcRect b="0" l="0" r="0" t="0"/>
          <a:stretch/>
        </p:blipFill>
        <p:spPr>
          <a:xfrm>
            <a:off x="4086367" y="1127016"/>
            <a:ext cx="4755292" cy="381223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descr="Une image contenant texte&#10;&#10;Description générée automatiquement" id="181" name="Google Shape;181;p33"/>
          <p:cNvPicPr preferRelativeResize="0"/>
          <p:nvPr>
            <p:ph idx="1" type="body"/>
          </p:nvPr>
        </p:nvPicPr>
        <p:blipFill rotWithShape="1">
          <a:blip r:embed="rId3">
            <a:alphaModFix/>
          </a:blip>
          <a:srcRect b="0" l="0" r="0" t="0"/>
          <a:stretch/>
        </p:blipFill>
        <p:spPr>
          <a:xfrm>
            <a:off x="0" y="1103747"/>
            <a:ext cx="4719432" cy="3639471"/>
          </a:xfrm>
          <a:prstGeom prst="rect">
            <a:avLst/>
          </a:prstGeom>
          <a:noFill/>
          <a:ln>
            <a:noFill/>
          </a:ln>
        </p:spPr>
      </p:pic>
      <p:sp>
        <p:nvSpPr>
          <p:cNvPr id="182" name="Google Shape;182;p33"/>
          <p:cNvSpPr txBox="1"/>
          <p:nvPr>
            <p:ph type="title"/>
          </p:nvPr>
        </p:nvSpPr>
        <p:spPr>
          <a:xfrm>
            <a:off x="1615870" y="0"/>
            <a:ext cx="5912260" cy="751169"/>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90000"/>
              </a:lnSpc>
              <a:spcBef>
                <a:spcPts val="0"/>
              </a:spcBef>
              <a:spcAft>
                <a:spcPts val="0"/>
              </a:spcAft>
              <a:buClr>
                <a:schemeClr val="dk1"/>
              </a:buClr>
              <a:buSzPct val="100000"/>
              <a:buFont typeface="Calibri"/>
              <a:buNone/>
            </a:pPr>
            <a:r>
              <a:rPr lang="fr"/>
              <a:t>Chapter 3 – exercise 3.01</a:t>
            </a:r>
            <a:br>
              <a:rPr lang="fr"/>
            </a:br>
            <a:r>
              <a:rPr lang="fr" sz="2300"/>
              <a:t>Catherine</a:t>
            </a:r>
            <a:endParaRPr/>
          </a:p>
        </p:txBody>
      </p:sp>
      <p:pic>
        <p:nvPicPr>
          <p:cNvPr descr="Une image contenant graphique&#10;&#10;Description générée automatiquement" id="183" name="Google Shape;183;p33"/>
          <p:cNvPicPr preferRelativeResize="0"/>
          <p:nvPr/>
        </p:nvPicPr>
        <p:blipFill rotWithShape="1">
          <a:blip r:embed="rId4">
            <a:alphaModFix/>
          </a:blip>
          <a:srcRect b="0" l="0" r="0" t="0"/>
          <a:stretch/>
        </p:blipFill>
        <p:spPr>
          <a:xfrm>
            <a:off x="4788793" y="1491662"/>
            <a:ext cx="4355207" cy="317781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